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63" r:id="rId7"/>
    <p:sldId id="264" r:id="rId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6642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89767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4507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16293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653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23764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5358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5817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4269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9858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0636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33617-1BC8-43F5-8643-0CC295F095FD}" type="datetimeFigureOut">
              <a:rPr lang="sr-Latn-RS" smtClean="0"/>
              <a:t>12.2.2020.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FA654-1FF1-4164-BBA9-B04E3CA9347E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7568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4400" dirty="0" smtClean="0">
                <a:latin typeface="+mn-lt"/>
              </a:rPr>
              <a:t>Избор књижевног дела</a:t>
            </a:r>
            <a:endParaRPr lang="sr-Latn-R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386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9997"/>
          </a:xfrm>
        </p:spPr>
        <p:txBody>
          <a:bodyPr>
            <a:normAutofit fontScale="90000"/>
          </a:bodyPr>
          <a:lstStyle/>
          <a:p>
            <a:r>
              <a:rPr lang="sr-Cyrl-CS" sz="3600" b="1" dirty="0" smtClean="0">
                <a:latin typeface="+mn-lt"/>
              </a:rPr>
              <a:t/>
            </a:r>
            <a:br>
              <a:rPr lang="sr-Cyrl-CS" sz="3600" b="1" dirty="0" smtClean="0">
                <a:latin typeface="+mn-lt"/>
              </a:rPr>
            </a:br>
            <a:r>
              <a:rPr lang="sr-Cyrl-CS" sz="3600" b="1" dirty="0" smtClean="0">
                <a:latin typeface="+mn-lt"/>
              </a:rPr>
              <a:t>Књижевне </a:t>
            </a:r>
            <a:r>
              <a:rPr lang="sr-Cyrl-CS" sz="3600" b="1" dirty="0">
                <a:latin typeface="+mn-lt"/>
              </a:rPr>
              <a:t>врсте </a:t>
            </a:r>
            <a:r>
              <a:rPr lang="sr-Cyrl-CS" sz="3600" b="1" dirty="0" smtClean="0">
                <a:latin typeface="+mn-lt"/>
              </a:rPr>
              <a:t>у </a:t>
            </a:r>
            <a:r>
              <a:rPr lang="sr-Cyrl-CS" sz="3600" b="1" dirty="0">
                <a:latin typeface="+mn-lt"/>
              </a:rPr>
              <a:t>раду са децом 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err="1"/>
              <a:t>Предшколски</a:t>
            </a:r>
            <a:r>
              <a:rPr lang="en-US" sz="2400" dirty="0"/>
              <a:t> </a:t>
            </a:r>
            <a:r>
              <a:rPr lang="en-US" sz="2400" dirty="0" err="1"/>
              <a:t>узраст</a:t>
            </a:r>
            <a:r>
              <a:rPr lang="en-US" sz="2400" dirty="0"/>
              <a:t>  </a:t>
            </a:r>
            <a:r>
              <a:rPr lang="en-US" sz="2400" dirty="0" err="1"/>
              <a:t>је</a:t>
            </a:r>
            <a:r>
              <a:rPr lang="en-US" sz="2400" dirty="0"/>
              <a:t> </a:t>
            </a:r>
            <a:r>
              <a:rPr lang="en-US" sz="2400" dirty="0" err="1"/>
              <a:t>период</a:t>
            </a:r>
            <a:r>
              <a:rPr lang="en-US" sz="2400" dirty="0"/>
              <a:t> </a:t>
            </a:r>
            <a:r>
              <a:rPr lang="en-US" sz="2400" dirty="0" err="1"/>
              <a:t>када</a:t>
            </a:r>
            <a:r>
              <a:rPr lang="en-US" sz="2400" dirty="0"/>
              <a:t> </a:t>
            </a:r>
            <a:r>
              <a:rPr lang="en-US" sz="2400" dirty="0" err="1"/>
              <a:t>се</a:t>
            </a:r>
            <a:r>
              <a:rPr lang="en-US" sz="2400" dirty="0"/>
              <a:t> </a:t>
            </a:r>
            <a:r>
              <a:rPr lang="en-US" sz="2400" dirty="0" err="1"/>
              <a:t>најбоље</a:t>
            </a:r>
            <a:r>
              <a:rPr lang="en-US" sz="2400" dirty="0"/>
              <a:t> </a:t>
            </a:r>
            <a:r>
              <a:rPr lang="en-US" sz="2400" dirty="0" err="1"/>
              <a:t>може</a:t>
            </a:r>
            <a:r>
              <a:rPr lang="en-US" sz="2400" dirty="0"/>
              <a:t> </a:t>
            </a:r>
            <a:r>
              <a:rPr lang="en-US" sz="2400" dirty="0" err="1"/>
              <a:t>изградити</a:t>
            </a:r>
            <a:r>
              <a:rPr lang="en-US" sz="2400" dirty="0"/>
              <a:t> </a:t>
            </a:r>
            <a:r>
              <a:rPr lang="en-US" sz="2400" dirty="0" err="1" smtClean="0"/>
              <a:t>однос</a:t>
            </a:r>
            <a:r>
              <a:rPr lang="sr-Cyrl-RS" sz="2400" dirty="0" smtClean="0"/>
              <a:t> детета</a:t>
            </a:r>
            <a:r>
              <a:rPr lang="en-US" sz="2400" dirty="0" smtClean="0"/>
              <a:t> </a:t>
            </a:r>
            <a:r>
              <a:rPr lang="en-US" sz="2400" dirty="0" err="1"/>
              <a:t>према</a:t>
            </a:r>
            <a:r>
              <a:rPr lang="en-US" sz="2400" dirty="0"/>
              <a:t> </a:t>
            </a:r>
            <a:r>
              <a:rPr lang="en-US" sz="2400" dirty="0" err="1"/>
              <a:t>књизи</a:t>
            </a:r>
            <a:r>
              <a:rPr lang="en-US" sz="2400" dirty="0"/>
              <a:t> </a:t>
            </a:r>
            <a:endParaRPr lang="sr-Cyrl-RS" sz="2400" dirty="0" smtClean="0"/>
          </a:p>
          <a:p>
            <a:pPr algn="just"/>
            <a:r>
              <a:rPr lang="sr-Cyrl-RS" sz="2400" dirty="0" smtClean="0"/>
              <a:t>Д</a:t>
            </a:r>
            <a:r>
              <a:rPr lang="en-US" sz="2400" dirty="0" err="1" smtClean="0"/>
              <a:t>ечја</a:t>
            </a:r>
            <a:r>
              <a:rPr lang="en-US" sz="2400" dirty="0" smtClean="0"/>
              <a:t> </a:t>
            </a:r>
            <a:r>
              <a:rPr lang="en-US" sz="2400" dirty="0" err="1" smtClean="0"/>
              <a:t>интересовања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књижевне</a:t>
            </a:r>
            <a:r>
              <a:rPr lang="en-US" sz="2400" dirty="0" smtClean="0"/>
              <a:t> </a:t>
            </a:r>
            <a:r>
              <a:rPr lang="en-US" sz="2400" dirty="0" err="1" smtClean="0"/>
              <a:t>врсте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прилично</a:t>
            </a:r>
            <a:r>
              <a:rPr lang="en-US" sz="2400" dirty="0" smtClean="0"/>
              <a:t> </a:t>
            </a:r>
            <a:r>
              <a:rPr lang="en-US" sz="2400" dirty="0" err="1" smtClean="0"/>
              <a:t>стабилна</a:t>
            </a:r>
            <a:r>
              <a:rPr lang="sr-Cyrl-RS" sz="2400" dirty="0" smtClean="0"/>
              <a:t>.</a:t>
            </a:r>
            <a:r>
              <a:rPr lang="en-US" sz="2400" dirty="0" smtClean="0"/>
              <a:t> </a:t>
            </a:r>
            <a:endParaRPr lang="sr-Cyrl-RS" sz="2400" dirty="0" smtClean="0"/>
          </a:p>
          <a:p>
            <a:pPr algn="just"/>
            <a:r>
              <a:rPr lang="en-US" sz="2400" dirty="0" smtClean="0"/>
              <a:t>У </a:t>
            </a:r>
            <a:r>
              <a:rPr lang="en-US" sz="2400" dirty="0" err="1" smtClean="0"/>
              <a:t>овом</a:t>
            </a:r>
            <a:r>
              <a:rPr lang="en-US" sz="2400" dirty="0" smtClean="0"/>
              <a:t> </a:t>
            </a:r>
            <a:r>
              <a:rPr lang="en-US" sz="2400" dirty="0" err="1" smtClean="0"/>
              <a:t>узрасту</a:t>
            </a:r>
            <a:r>
              <a:rPr lang="en-US" sz="2400" dirty="0" smtClean="0"/>
              <a:t> </a:t>
            </a:r>
            <a:r>
              <a:rPr lang="en-US" sz="2400" dirty="0" err="1" smtClean="0"/>
              <a:t>деца</a:t>
            </a:r>
            <a:r>
              <a:rPr lang="en-US" sz="2400" dirty="0" smtClean="0"/>
              <a:t> </a:t>
            </a:r>
            <a:r>
              <a:rPr lang="en-US" sz="2400" dirty="0" err="1" smtClean="0"/>
              <a:t>имају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већ</a:t>
            </a:r>
            <a:r>
              <a:rPr lang="en-US" sz="2400" dirty="0" smtClean="0"/>
              <a:t> </a:t>
            </a:r>
            <a:r>
              <a:rPr lang="en-US" sz="2400" dirty="0" err="1" smtClean="0"/>
              <a:t>изграђен</a:t>
            </a:r>
            <a:r>
              <a:rPr lang="en-US" sz="2400" dirty="0" smtClean="0"/>
              <a:t> </a:t>
            </a:r>
            <a:r>
              <a:rPr lang="en-US" sz="2400" dirty="0" err="1" smtClean="0"/>
              <a:t>однос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одређеним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књижевним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врстамa</a:t>
            </a:r>
            <a:r>
              <a:rPr lang="en-US" sz="2400" dirty="0" smtClean="0"/>
              <a:t>  </a:t>
            </a:r>
            <a:r>
              <a:rPr lang="en-US" sz="2400" dirty="0" err="1" smtClean="0"/>
              <a:t>као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: </a:t>
            </a:r>
            <a:r>
              <a:rPr lang="en-US" sz="2400" dirty="0" err="1" smtClean="0"/>
              <a:t>бајка</a:t>
            </a:r>
            <a:r>
              <a:rPr lang="en-US" sz="2400" dirty="0" smtClean="0"/>
              <a:t>, </a:t>
            </a:r>
            <a:r>
              <a:rPr lang="en-US" sz="2400" dirty="0" err="1" smtClean="0"/>
              <a:t>песма</a:t>
            </a:r>
            <a:r>
              <a:rPr lang="en-US" sz="2400" dirty="0" smtClean="0"/>
              <a:t>, </a:t>
            </a:r>
            <a:r>
              <a:rPr lang="en-US" sz="2400" dirty="0" err="1" smtClean="0"/>
              <a:t>басна</a:t>
            </a:r>
            <a:r>
              <a:rPr lang="en-US" sz="2400" dirty="0" smtClean="0"/>
              <a:t>, </a:t>
            </a:r>
            <a:r>
              <a:rPr lang="en-US" sz="2400" dirty="0" err="1" smtClean="0"/>
              <a:t>прича</a:t>
            </a:r>
            <a:r>
              <a:rPr lang="en-US" sz="2400" dirty="0" smtClean="0"/>
              <a:t>, и </a:t>
            </a:r>
            <a:r>
              <a:rPr lang="en-US" sz="2400" dirty="0" err="1" smtClean="0"/>
              <a:t>др</a:t>
            </a:r>
            <a:r>
              <a:rPr lang="en-US" sz="2400" dirty="0" smtClean="0"/>
              <a:t>. </a:t>
            </a:r>
            <a:endParaRPr lang="sr-Cyrl-RS" sz="2400" dirty="0" smtClean="0"/>
          </a:p>
          <a:p>
            <a:pPr algn="just"/>
            <a:r>
              <a:rPr lang="sr-Cyrl-CS" sz="2400" dirty="0" smtClean="0"/>
              <a:t>Неке </a:t>
            </a:r>
            <a:r>
              <a:rPr lang="sr-Cyrl-CS" sz="2400" dirty="0"/>
              <a:t>врсте које су настале у оквиру усмене књижевности, прешле  су у писану књижевност задржавши основне одлике врсте којима се придружио и неки елемент савременог поетског израза. Ту сврставамо загонетке, пословице, питалице, брзалице, </a:t>
            </a:r>
            <a:r>
              <a:rPr lang="sr-Cyrl-CS" sz="2400" dirty="0" err="1"/>
              <a:t>разбрајалице</a:t>
            </a:r>
            <a:r>
              <a:rPr lang="sr-Cyrl-CS" sz="2400" dirty="0"/>
              <a:t> и др</a:t>
            </a:r>
            <a:r>
              <a:rPr lang="sr-Cyrl-CS" sz="2400" dirty="0" smtClean="0"/>
              <a:t>.</a:t>
            </a:r>
          </a:p>
          <a:p>
            <a:pPr algn="just"/>
            <a:r>
              <a:rPr lang="sr-Cyrl-CS" sz="2400" dirty="0"/>
              <a:t>Другу групу сачињавају различите врсте у оквиру три књижевна рода (лирског, епског и драмског) које се већим делом убрајају у област књижевности за децу. То су : лирска песма, басна, бајка, прича, дечја драма.</a:t>
            </a:r>
            <a:endParaRPr lang="sr-Latn-RS" sz="2400" dirty="0"/>
          </a:p>
          <a:p>
            <a:pPr algn="just"/>
            <a:endParaRPr lang="sr-Latn-RS" sz="2400" dirty="0"/>
          </a:p>
          <a:p>
            <a:pPr algn="just"/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272420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5038"/>
          </a:xfrm>
        </p:spPr>
        <p:txBody>
          <a:bodyPr>
            <a:normAutofit/>
          </a:bodyPr>
          <a:lstStyle/>
          <a:p>
            <a:r>
              <a:rPr lang="sr-Cyrl-CS" sz="3200" b="1" dirty="0" smtClean="0"/>
              <a:t>Књижевне </a:t>
            </a:r>
            <a:r>
              <a:rPr lang="sr-Cyrl-CS" sz="3200" b="1" dirty="0"/>
              <a:t>врсте у раду са децом </a:t>
            </a:r>
            <a:endParaRPr lang="sr-Latn-R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7338"/>
            <a:ext cx="10515600" cy="4619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CS" sz="2400" dirty="0" smtClean="0"/>
              <a:t>Дете у сваком погледу богати и проширује речник добрим избором књижевног дела. На васпитачу је да тај избор усклади са дечијим жељама и могућностима. </a:t>
            </a:r>
          </a:p>
          <a:p>
            <a:pPr marL="0" indent="0">
              <a:buNone/>
            </a:pPr>
            <a:r>
              <a:rPr lang="sr-Cyrl-CS" sz="2400" dirty="0" smtClean="0"/>
              <a:t>1. Да ли на </a:t>
            </a:r>
            <a:r>
              <a:rPr lang="sr-Cyrl-CS" sz="2400" dirty="0"/>
              <a:t>избор врсте књижевног текста који ће се користити у васпитно- образовном </a:t>
            </a:r>
            <a:r>
              <a:rPr lang="sr-Cyrl-CS" sz="2400" dirty="0" smtClean="0"/>
              <a:t>раду може утицати </a:t>
            </a:r>
            <a:r>
              <a:rPr lang="sr-Cyrl-CS" sz="2400" dirty="0"/>
              <a:t>и његова </a:t>
            </a:r>
            <a:r>
              <a:rPr lang="sr-Cyrl-CS" sz="2400" dirty="0" smtClean="0"/>
              <a:t>функција</a:t>
            </a:r>
            <a:r>
              <a:rPr lang="sr-Cyrl-CS" sz="2400" dirty="0"/>
              <a:t>?</a:t>
            </a:r>
            <a:endParaRPr lang="sr-Cyrl-CS" sz="2400" dirty="0" smtClean="0"/>
          </a:p>
          <a:p>
            <a:pPr marL="0" indent="0">
              <a:buNone/>
            </a:pPr>
            <a:r>
              <a:rPr lang="sr-Cyrl-CS" sz="2400" dirty="0" smtClean="0"/>
              <a:t>2.  Шта </a:t>
            </a:r>
            <a:r>
              <a:rPr lang="sr-Cyrl-CS" sz="2400" dirty="0"/>
              <a:t>уз помоћ загонетке најбоље можемо да </a:t>
            </a:r>
            <a:r>
              <a:rPr lang="sr-Cyrl-CS" sz="2400" dirty="0" smtClean="0"/>
              <a:t>проверимо? Наведите примере.</a:t>
            </a:r>
          </a:p>
          <a:p>
            <a:pPr marL="0" indent="0">
              <a:buNone/>
            </a:pPr>
            <a:r>
              <a:rPr lang="sr-Cyrl-CS" sz="2400" dirty="0" smtClean="0"/>
              <a:t>3.  Када је </a:t>
            </a:r>
            <a:r>
              <a:rPr lang="sr-Cyrl-CS" sz="2400" dirty="0"/>
              <a:t>пословица </a:t>
            </a:r>
            <a:r>
              <a:rPr lang="sr-Cyrl-CS" sz="2400" dirty="0" smtClean="0"/>
              <a:t>добродошла? </a:t>
            </a:r>
          </a:p>
          <a:p>
            <a:pPr marL="0" indent="0">
              <a:buNone/>
            </a:pPr>
            <a:r>
              <a:rPr lang="sr-Cyrl-CS" sz="2400" dirty="0" smtClean="0"/>
              <a:t>4. Када се брзалица примењује? </a:t>
            </a:r>
          </a:p>
          <a:p>
            <a:pPr marL="0" indent="0">
              <a:buNone/>
            </a:pPr>
            <a:r>
              <a:rPr lang="sr-Cyrl-CS" sz="2400" dirty="0" smtClean="0"/>
              <a:t>5. Колико су бројалице заступљене?</a:t>
            </a:r>
          </a:p>
          <a:p>
            <a:pPr marL="0" indent="0">
              <a:buNone/>
            </a:pPr>
            <a:r>
              <a:rPr lang="sr-Cyrl-CS" sz="2400" dirty="0" smtClean="0"/>
              <a:t>6. Шта можемо рећи о осталим књижевним врстама?</a:t>
            </a:r>
          </a:p>
          <a:p>
            <a:pPr marL="0" indent="0">
              <a:buNone/>
            </a:pPr>
            <a:endParaRPr lang="sr-Cyrl-C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01167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37631" cy="472002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en-US" b="1" dirty="0" err="1" smtClean="0"/>
              <a:t>Избор</a:t>
            </a:r>
            <a:r>
              <a:rPr lang="en-US" b="1" dirty="0" smtClean="0"/>
              <a:t> </a:t>
            </a:r>
            <a:r>
              <a:rPr lang="en-US" b="1" dirty="0" err="1"/>
              <a:t>књижевног</a:t>
            </a:r>
            <a:r>
              <a:rPr lang="en-US" b="1" dirty="0"/>
              <a:t> </a:t>
            </a:r>
            <a:r>
              <a:rPr lang="en-US" b="1" dirty="0" err="1"/>
              <a:t>дела</a:t>
            </a:r>
            <a:r>
              <a:rPr lang="en-US" b="1" dirty="0"/>
              <a:t> </a:t>
            </a:r>
            <a:r>
              <a:rPr lang="sr-Latn-RS" dirty="0"/>
              <a:t/>
            </a:r>
            <a:br>
              <a:rPr lang="sr-Latn-RS" dirty="0"/>
            </a:br>
            <a:r>
              <a:rPr lang="sr-Cyrl-RS" dirty="0" smtClean="0"/>
              <a:t/>
            </a:r>
            <a:br>
              <a:rPr lang="sr-Cyrl-RS" dirty="0" smtClean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0310"/>
            <a:ext cx="10647556" cy="53816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smtClean="0"/>
              <a:t>„</a:t>
            </a:r>
            <a:r>
              <a:rPr lang="en-US" sz="1600" b="1" dirty="0" err="1" smtClean="0"/>
              <a:t>Тема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књижевног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дела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треба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лични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смисао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дете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да</a:t>
            </a:r>
            <a:r>
              <a:rPr lang="en-US" sz="1600" b="1" dirty="0" smtClean="0"/>
              <a:t> у </a:t>
            </a:r>
            <a:r>
              <a:rPr lang="en-US" sz="1600" b="1" dirty="0" err="1" smtClean="0"/>
              <a:t>њему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изазове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лична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значења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Такве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све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оне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теме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које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могу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повезати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животним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ситуацијама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детета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његовим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потребама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проблемима</a:t>
            </a:r>
            <a:r>
              <a:rPr lang="en-US" sz="1600" b="1" dirty="0" smtClean="0"/>
              <a:t>, </a:t>
            </a:r>
            <a:r>
              <a:rPr lang="en-US" sz="1600" b="1" dirty="0" err="1" smtClean="0"/>
              <a:t>интересима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интересовањима</a:t>
            </a:r>
            <a:r>
              <a:rPr lang="en-US" sz="1600" b="1" dirty="0" smtClean="0"/>
              <a:t>. </a:t>
            </a:r>
            <a:r>
              <a:rPr lang="en-US" sz="1600" b="1" dirty="0" err="1" smtClean="0"/>
              <a:t>Оне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поуздано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изазивају</a:t>
            </a:r>
            <a:r>
              <a:rPr lang="en-US" sz="1600" b="1" dirty="0" smtClean="0"/>
              <a:t> у </a:t>
            </a:r>
            <a:r>
              <a:rPr lang="en-US" sz="1600" b="1" dirty="0" err="1" smtClean="0"/>
              <a:t>детету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механизам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идентификације</a:t>
            </a:r>
            <a:r>
              <a:rPr lang="en-US" sz="1600" b="1" dirty="0" smtClean="0"/>
              <a:t> и </a:t>
            </a:r>
            <a:r>
              <a:rPr lang="en-US" sz="1600" b="1" dirty="0" err="1" smtClean="0"/>
              <a:t>провоцирају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његово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властито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искуство</a:t>
            </a:r>
            <a:r>
              <a:rPr lang="en-US" sz="1600" b="1" dirty="0" smtClean="0"/>
              <a:t>.“ (</a:t>
            </a:r>
            <a:r>
              <a:rPr lang="en-US" sz="1600" b="1" dirty="0" err="1" smtClean="0"/>
              <a:t>Дотлић</a:t>
            </a:r>
            <a:r>
              <a:rPr lang="sr-Cyrl-CS" sz="1600" b="1" dirty="0" smtClean="0"/>
              <a:t> и Каменов,</a:t>
            </a:r>
            <a:r>
              <a:rPr lang="en-US" sz="1600" b="1" dirty="0" smtClean="0"/>
              <a:t> 1999</a:t>
            </a:r>
            <a:r>
              <a:rPr lang="sr-Cyrl-CS" sz="1600" b="1" dirty="0" smtClean="0"/>
              <a:t>:</a:t>
            </a:r>
            <a:r>
              <a:rPr lang="en-US" sz="1600" b="1" dirty="0" smtClean="0"/>
              <a:t> 41)</a:t>
            </a:r>
            <a:r>
              <a:rPr lang="sr-Cyrl-CS" sz="1600" b="1" dirty="0" smtClean="0"/>
              <a:t>.</a:t>
            </a:r>
            <a:endParaRPr lang="sr-Latn-RS" sz="1600" b="1" dirty="0" smtClean="0"/>
          </a:p>
          <a:p>
            <a:pPr marL="0" indent="0">
              <a:buNone/>
            </a:pPr>
            <a:r>
              <a:rPr lang="en-US" sz="1600" b="1" dirty="0" err="1" smtClean="0"/>
              <a:t>По</a:t>
            </a:r>
            <a:r>
              <a:rPr lang="en-US" sz="1600" b="1" dirty="0" smtClean="0"/>
              <a:t> </a:t>
            </a:r>
            <a:r>
              <a:rPr lang="en-US" sz="1600" b="1" dirty="0" err="1"/>
              <a:t>Дотлић</a:t>
            </a:r>
            <a:r>
              <a:rPr lang="sr-Cyrl-CS" sz="1600" b="1" dirty="0" err="1"/>
              <a:t>евој</a:t>
            </a:r>
            <a:r>
              <a:rPr lang="en-US" sz="1600" b="1" dirty="0"/>
              <a:t> и </a:t>
            </a:r>
            <a:r>
              <a:rPr lang="en-US" sz="1600" b="1" dirty="0" err="1"/>
              <a:t>Каменову</a:t>
            </a:r>
            <a:r>
              <a:rPr lang="en-US" sz="1600" b="1" dirty="0"/>
              <a:t>, </a:t>
            </a:r>
            <a:r>
              <a:rPr lang="en-US" sz="1600" b="1" dirty="0" err="1"/>
              <a:t>при</a:t>
            </a:r>
            <a:r>
              <a:rPr lang="en-US" sz="1600" b="1" dirty="0"/>
              <a:t> </a:t>
            </a:r>
            <a:r>
              <a:rPr lang="en-US" sz="1600" b="1" dirty="0" err="1"/>
              <a:t>избору</a:t>
            </a:r>
            <a:r>
              <a:rPr lang="en-US" sz="1600" b="1" dirty="0"/>
              <a:t> </a:t>
            </a:r>
            <a:r>
              <a:rPr lang="en-US" sz="1600" b="1" dirty="0" err="1"/>
              <a:t>књижевног</a:t>
            </a:r>
            <a:r>
              <a:rPr lang="en-US" sz="1600" b="1" dirty="0"/>
              <a:t> </a:t>
            </a:r>
            <a:r>
              <a:rPr lang="en-US" sz="1600" b="1" dirty="0" err="1"/>
              <a:t>дела</a:t>
            </a:r>
            <a:r>
              <a:rPr lang="en-US" sz="1600" b="1" dirty="0"/>
              <a:t> </a:t>
            </a:r>
            <a:r>
              <a:rPr lang="en-US" sz="1600" b="1" dirty="0" err="1"/>
              <a:t>треба</a:t>
            </a:r>
            <a:r>
              <a:rPr lang="en-US" sz="1600" b="1" dirty="0"/>
              <a:t> </a:t>
            </a:r>
            <a:r>
              <a:rPr lang="en-US" sz="1600" b="1" dirty="0" err="1"/>
              <a:t>се</a:t>
            </a:r>
            <a:r>
              <a:rPr lang="en-US" sz="1600" b="1" dirty="0"/>
              <a:t> </a:t>
            </a:r>
            <a:r>
              <a:rPr lang="en-US" sz="1600" b="1" dirty="0" err="1"/>
              <a:t>руководити</a:t>
            </a:r>
            <a:r>
              <a:rPr lang="en-US" sz="1600" b="1" dirty="0"/>
              <a:t> </a:t>
            </a:r>
            <a:r>
              <a:rPr lang="en-US" sz="1600" b="1" dirty="0" err="1"/>
              <a:t>одређеним</a:t>
            </a:r>
            <a:r>
              <a:rPr lang="en-US" sz="1600" b="1" dirty="0"/>
              <a:t> </a:t>
            </a:r>
            <a:r>
              <a:rPr lang="en-US" sz="1600" b="1" dirty="0" smtClean="0"/>
              <a:t> </a:t>
            </a:r>
            <a:r>
              <a:rPr lang="en-US" sz="1600" b="1" dirty="0" err="1"/>
              <a:t>критеријумима</a:t>
            </a:r>
            <a:r>
              <a:rPr lang="en-US" sz="1600" b="1" dirty="0"/>
              <a:t>: </a:t>
            </a:r>
            <a:endParaRPr lang="sr-Latn-RS" sz="1600" b="1" dirty="0"/>
          </a:p>
          <a:p>
            <a:pPr lvl="0"/>
            <a:r>
              <a:rPr lang="sr-Cyrl-RS" sz="1600" b="1" dirty="0" err="1" smtClean="0"/>
              <a:t>И</a:t>
            </a:r>
            <a:r>
              <a:rPr lang="en-US" sz="1600" b="1" dirty="0" err="1" smtClean="0"/>
              <a:t>ма</a:t>
            </a:r>
            <a:r>
              <a:rPr lang="en-US" sz="1600" b="1" dirty="0" smtClean="0"/>
              <a:t> </a:t>
            </a:r>
            <a:r>
              <a:rPr lang="en-US" sz="1600" b="1" dirty="0" err="1"/>
              <a:t>ли</a:t>
            </a:r>
            <a:r>
              <a:rPr lang="en-US" sz="1600" b="1" dirty="0"/>
              <a:t> </a:t>
            </a:r>
            <a:r>
              <a:rPr lang="en-US" sz="1600" b="1" dirty="0" err="1"/>
              <a:t>дете</a:t>
            </a:r>
            <a:r>
              <a:rPr lang="en-US" sz="1600" b="1" dirty="0"/>
              <a:t> </a:t>
            </a:r>
            <a:r>
              <a:rPr lang="en-US" sz="1600" b="1" dirty="0" err="1"/>
              <a:t>могућности</a:t>
            </a:r>
            <a:r>
              <a:rPr lang="en-US" sz="1600" b="1" dirty="0"/>
              <a:t> </a:t>
            </a:r>
            <a:r>
              <a:rPr lang="en-US" sz="1600" b="1" dirty="0" err="1"/>
              <a:t>да</a:t>
            </a:r>
            <a:r>
              <a:rPr lang="en-US" sz="1600" b="1" dirty="0"/>
              <a:t> </a:t>
            </a:r>
            <a:r>
              <a:rPr lang="en-US" sz="1600" b="1" dirty="0" err="1"/>
              <a:t>се</a:t>
            </a:r>
            <a:r>
              <a:rPr lang="en-US" sz="1600" b="1" dirty="0"/>
              <a:t> </a:t>
            </a:r>
            <a:r>
              <a:rPr lang="en-US" sz="1600" b="1" dirty="0" err="1"/>
              <a:t>са</a:t>
            </a:r>
            <a:r>
              <a:rPr lang="en-US" sz="1600" b="1" dirty="0"/>
              <a:t> </a:t>
            </a:r>
            <a:r>
              <a:rPr lang="en-US" sz="1600" b="1" dirty="0" err="1"/>
              <a:t>неким</a:t>
            </a:r>
            <a:r>
              <a:rPr lang="en-US" sz="1600" b="1" dirty="0"/>
              <a:t> </a:t>
            </a:r>
            <a:r>
              <a:rPr lang="en-US" sz="1600" b="1" dirty="0" err="1"/>
              <a:t>елементима</a:t>
            </a:r>
            <a:r>
              <a:rPr lang="en-US" sz="1600" b="1" dirty="0"/>
              <a:t> у </a:t>
            </a:r>
            <a:r>
              <a:rPr lang="en-US" sz="1600" b="1" dirty="0" err="1"/>
              <a:t>књижевном</a:t>
            </a:r>
            <a:r>
              <a:rPr lang="en-US" sz="1600" b="1" dirty="0"/>
              <a:t> </a:t>
            </a:r>
            <a:r>
              <a:rPr lang="en-US" sz="1600" b="1" dirty="0" err="1"/>
              <a:t>делу</a:t>
            </a:r>
            <a:r>
              <a:rPr lang="en-US" sz="1600" b="1" dirty="0"/>
              <a:t> </a:t>
            </a:r>
            <a:r>
              <a:rPr lang="en-US" sz="1600" b="1" dirty="0" err="1"/>
              <a:t>идентификује</a:t>
            </a:r>
            <a:r>
              <a:rPr lang="en-US" sz="1600" b="1" dirty="0"/>
              <a:t> (</a:t>
            </a:r>
            <a:r>
              <a:rPr lang="en-US" sz="1600" b="1" dirty="0" err="1"/>
              <a:t>са</a:t>
            </a:r>
            <a:r>
              <a:rPr lang="en-US" sz="1600" b="1" dirty="0"/>
              <a:t> </a:t>
            </a:r>
            <a:r>
              <a:rPr lang="en-US" sz="1600" b="1" dirty="0" err="1"/>
              <a:t>ликом</a:t>
            </a:r>
            <a:r>
              <a:rPr lang="en-US" sz="1600" b="1" dirty="0"/>
              <a:t> </a:t>
            </a:r>
            <a:r>
              <a:rPr lang="en-US" sz="1600" b="1" dirty="0" err="1"/>
              <a:t>или</a:t>
            </a:r>
            <a:r>
              <a:rPr lang="en-US" sz="1600" b="1" dirty="0"/>
              <a:t> </a:t>
            </a:r>
            <a:r>
              <a:rPr lang="en-US" sz="1600" b="1" dirty="0" err="1"/>
              <a:t>са</a:t>
            </a:r>
            <a:r>
              <a:rPr lang="en-US" sz="1600" b="1" dirty="0"/>
              <a:t> </a:t>
            </a:r>
            <a:r>
              <a:rPr lang="en-US" sz="1600" b="1" dirty="0" err="1"/>
              <a:t>оним</a:t>
            </a:r>
            <a:r>
              <a:rPr lang="en-US" sz="1600" b="1" dirty="0"/>
              <a:t> у </a:t>
            </a:r>
            <a:r>
              <a:rPr lang="en-US" sz="1600" b="1" dirty="0" err="1"/>
              <a:t>чије</a:t>
            </a:r>
            <a:r>
              <a:rPr lang="en-US" sz="1600" b="1" dirty="0"/>
              <a:t> </a:t>
            </a:r>
            <a:r>
              <a:rPr lang="en-US" sz="1600" b="1" dirty="0" err="1"/>
              <a:t>је</a:t>
            </a:r>
            <a:r>
              <a:rPr lang="en-US" sz="1600" b="1" dirty="0"/>
              <a:t> </a:t>
            </a:r>
            <a:r>
              <a:rPr lang="en-US" sz="1600" b="1" dirty="0" err="1"/>
              <a:t>име</a:t>
            </a:r>
            <a:r>
              <a:rPr lang="en-US" sz="1600" b="1" dirty="0"/>
              <a:t> </a:t>
            </a:r>
            <a:r>
              <a:rPr lang="en-US" sz="1600" b="1" dirty="0" err="1"/>
              <a:t>текст</a:t>
            </a:r>
            <a:r>
              <a:rPr lang="en-US" sz="1600" b="1" dirty="0"/>
              <a:t> </a:t>
            </a:r>
            <a:r>
              <a:rPr lang="en-US" sz="1600" b="1" dirty="0" err="1"/>
              <a:t>написан</a:t>
            </a:r>
            <a:r>
              <a:rPr lang="en-US" sz="1600" b="1" dirty="0"/>
              <a:t>) ?</a:t>
            </a:r>
            <a:endParaRPr lang="sr-Latn-RS" sz="1600" b="1" dirty="0"/>
          </a:p>
          <a:p>
            <a:pPr lvl="0"/>
            <a:r>
              <a:rPr lang="sr-Cyrl-RS" sz="1600" b="1" dirty="0" err="1" smtClean="0"/>
              <a:t>Д</a:t>
            </a:r>
            <a:r>
              <a:rPr lang="en-US" sz="1600" b="1" dirty="0" smtClean="0"/>
              <a:t>а </a:t>
            </a:r>
            <a:r>
              <a:rPr lang="en-US" sz="1600" b="1" dirty="0" err="1"/>
              <a:t>ли</a:t>
            </a:r>
            <a:r>
              <a:rPr lang="en-US" sz="1600" b="1" dirty="0"/>
              <a:t> </a:t>
            </a:r>
            <a:r>
              <a:rPr lang="en-US" sz="1600" b="1" dirty="0" err="1"/>
              <a:t>је</a:t>
            </a:r>
            <a:r>
              <a:rPr lang="en-US" sz="1600" b="1" dirty="0"/>
              <a:t> </a:t>
            </a:r>
            <a:r>
              <a:rPr lang="en-US" sz="1600" b="1" dirty="0" err="1"/>
              <a:t>угао</a:t>
            </a:r>
            <a:r>
              <a:rPr lang="en-US" sz="1600" b="1" dirty="0"/>
              <a:t> </a:t>
            </a:r>
            <a:r>
              <a:rPr lang="en-US" sz="1600" b="1" dirty="0" err="1"/>
              <a:t>виђења</a:t>
            </a:r>
            <a:r>
              <a:rPr lang="en-US" sz="1600" b="1" dirty="0"/>
              <a:t> и </a:t>
            </a:r>
            <a:r>
              <a:rPr lang="en-US" sz="1600" b="1" dirty="0" err="1"/>
              <a:t>доживљаја</a:t>
            </a:r>
            <a:r>
              <a:rPr lang="en-US" sz="1600" b="1" dirty="0"/>
              <a:t> </a:t>
            </a:r>
            <a:r>
              <a:rPr lang="en-US" sz="1600" b="1" dirty="0" err="1"/>
              <a:t>света</a:t>
            </a:r>
            <a:r>
              <a:rPr lang="en-US" sz="1600" b="1" dirty="0"/>
              <a:t> </a:t>
            </a:r>
            <a:r>
              <a:rPr lang="en-US" sz="1600" b="1" dirty="0" err="1"/>
              <a:t>којим</a:t>
            </a:r>
            <a:r>
              <a:rPr lang="en-US" sz="1600" b="1" dirty="0"/>
              <a:t> </a:t>
            </a:r>
            <a:r>
              <a:rPr lang="en-US" sz="1600" b="1" dirty="0" err="1"/>
              <a:t>се</a:t>
            </a:r>
            <a:r>
              <a:rPr lang="en-US" sz="1600" b="1" dirty="0"/>
              <a:t> </a:t>
            </a:r>
            <a:r>
              <a:rPr lang="en-US" sz="1600" b="1" dirty="0" err="1"/>
              <a:t>одликује</a:t>
            </a:r>
            <a:r>
              <a:rPr lang="en-US" sz="1600" b="1" dirty="0"/>
              <a:t> </a:t>
            </a:r>
            <a:r>
              <a:rPr lang="en-US" sz="1600" b="1" dirty="0" err="1"/>
              <a:t>књижевно</a:t>
            </a:r>
            <a:r>
              <a:rPr lang="en-US" sz="1600" b="1" dirty="0"/>
              <a:t> </a:t>
            </a:r>
            <a:r>
              <a:rPr lang="en-US" sz="1600" b="1" dirty="0" err="1"/>
              <a:t>дело</a:t>
            </a:r>
            <a:r>
              <a:rPr lang="en-US" sz="1600" b="1" dirty="0"/>
              <a:t> </a:t>
            </a:r>
            <a:r>
              <a:rPr lang="en-US" sz="1600" b="1" dirty="0" err="1"/>
              <a:t>такав</a:t>
            </a:r>
            <a:r>
              <a:rPr lang="en-US" sz="1600" b="1" dirty="0"/>
              <a:t> </a:t>
            </a:r>
            <a:r>
              <a:rPr lang="en-US" sz="1600" b="1" dirty="0" err="1"/>
              <a:t>да</a:t>
            </a:r>
            <a:r>
              <a:rPr lang="en-US" sz="1600" b="1" dirty="0"/>
              <a:t> </a:t>
            </a:r>
            <a:r>
              <a:rPr lang="en-US" sz="1600" b="1" dirty="0" err="1"/>
              <a:t>га</a:t>
            </a:r>
            <a:r>
              <a:rPr lang="en-US" sz="1600" b="1" dirty="0"/>
              <a:t> и </a:t>
            </a:r>
            <a:r>
              <a:rPr lang="en-US" sz="1600" b="1" dirty="0" err="1"/>
              <a:t>мали</a:t>
            </a:r>
            <a:r>
              <a:rPr lang="en-US" sz="1600" b="1" dirty="0"/>
              <a:t> </a:t>
            </a:r>
            <a:r>
              <a:rPr lang="en-US" sz="1600" b="1" dirty="0" err="1"/>
              <a:t>слушалац</a:t>
            </a:r>
            <a:r>
              <a:rPr lang="en-US" sz="1600" b="1" dirty="0"/>
              <a:t> – </a:t>
            </a:r>
            <a:r>
              <a:rPr lang="en-US" sz="1600" b="1" dirty="0" err="1"/>
              <a:t>читалац</a:t>
            </a:r>
            <a:r>
              <a:rPr lang="en-US" sz="1600" b="1" dirty="0"/>
              <a:t> </a:t>
            </a:r>
            <a:r>
              <a:rPr lang="en-US" sz="1600" b="1" dirty="0" err="1"/>
              <a:t>може</a:t>
            </a:r>
            <a:r>
              <a:rPr lang="en-US" sz="1600" b="1" dirty="0"/>
              <a:t> </a:t>
            </a:r>
            <a:r>
              <a:rPr lang="en-US" sz="1600" b="1" dirty="0" err="1"/>
              <a:t>разумети</a:t>
            </a:r>
            <a:r>
              <a:rPr lang="en-US" sz="1600" b="1" dirty="0"/>
              <a:t>?</a:t>
            </a:r>
            <a:endParaRPr lang="sr-Latn-RS" sz="1600" b="1" dirty="0"/>
          </a:p>
          <a:p>
            <a:pPr lvl="0"/>
            <a:r>
              <a:rPr lang="sr-Cyrl-RS" sz="1600" b="1" dirty="0" smtClean="0"/>
              <a:t>У</a:t>
            </a:r>
            <a:r>
              <a:rPr lang="en-US" sz="1600" b="1" dirty="0" smtClean="0"/>
              <a:t> </a:t>
            </a:r>
            <a:r>
              <a:rPr lang="en-US" sz="1600" b="1" dirty="0" err="1"/>
              <a:t>којој</a:t>
            </a:r>
            <a:r>
              <a:rPr lang="en-US" sz="1600" b="1" dirty="0"/>
              <a:t> </a:t>
            </a:r>
            <a:r>
              <a:rPr lang="en-US" sz="1600" b="1" dirty="0" err="1"/>
              <a:t>је</a:t>
            </a:r>
            <a:r>
              <a:rPr lang="en-US" sz="1600" b="1" dirty="0"/>
              <a:t> </a:t>
            </a:r>
            <a:r>
              <a:rPr lang="en-US" sz="1600" b="1" dirty="0" err="1"/>
              <a:t>мери</a:t>
            </a:r>
            <a:r>
              <a:rPr lang="en-US" sz="1600" b="1" dirty="0"/>
              <a:t> </a:t>
            </a:r>
            <a:r>
              <a:rPr lang="en-US" sz="1600" b="1" dirty="0" err="1"/>
              <a:t>књижевно</a:t>
            </a:r>
            <a:r>
              <a:rPr lang="en-US" sz="1600" b="1" dirty="0"/>
              <a:t> </a:t>
            </a:r>
            <a:r>
              <a:rPr lang="en-US" sz="1600" b="1" dirty="0" err="1"/>
              <a:t>дело</a:t>
            </a:r>
            <a:r>
              <a:rPr lang="en-US" sz="1600" b="1" dirty="0"/>
              <a:t> у </a:t>
            </a:r>
            <a:r>
              <a:rPr lang="en-US" sz="1600" b="1" dirty="0" err="1"/>
              <a:t>складу</a:t>
            </a:r>
            <a:r>
              <a:rPr lang="en-US" sz="1600" b="1" dirty="0"/>
              <a:t> </a:t>
            </a:r>
            <a:r>
              <a:rPr lang="en-US" sz="1600" b="1" dirty="0" err="1"/>
              <a:t>са</a:t>
            </a:r>
            <a:r>
              <a:rPr lang="en-US" sz="1600" b="1" dirty="0"/>
              <a:t> </a:t>
            </a:r>
            <a:r>
              <a:rPr lang="en-US" sz="1600" b="1" dirty="0" err="1"/>
              <a:t>изворним</a:t>
            </a:r>
            <a:r>
              <a:rPr lang="en-US" sz="1600" b="1" dirty="0"/>
              <a:t> </a:t>
            </a:r>
            <a:r>
              <a:rPr lang="en-US" sz="1600" b="1" dirty="0" err="1"/>
              <a:t>дечјим</a:t>
            </a:r>
            <a:r>
              <a:rPr lang="en-US" sz="1600" b="1" dirty="0"/>
              <a:t> </a:t>
            </a:r>
            <a:r>
              <a:rPr lang="en-US" sz="1600" b="1" dirty="0" err="1"/>
              <a:t>светом</a:t>
            </a:r>
            <a:r>
              <a:rPr lang="en-US" sz="1600" b="1" dirty="0"/>
              <a:t>, </a:t>
            </a:r>
            <a:r>
              <a:rPr lang="en-US" sz="1600" b="1" dirty="0" err="1"/>
              <a:t>односно</a:t>
            </a:r>
            <a:r>
              <a:rPr lang="en-US" sz="1600" b="1" dirty="0"/>
              <a:t> </a:t>
            </a:r>
            <a:r>
              <a:rPr lang="en-US" sz="1600" b="1" dirty="0" err="1"/>
              <a:t>колико</a:t>
            </a:r>
            <a:r>
              <a:rPr lang="en-US" sz="1600" b="1" dirty="0"/>
              <a:t> </a:t>
            </a:r>
            <a:r>
              <a:rPr lang="en-US" sz="1600" b="1" dirty="0" err="1"/>
              <a:t>га</a:t>
            </a:r>
            <a:r>
              <a:rPr lang="en-US" sz="1600" b="1" dirty="0"/>
              <a:t> </a:t>
            </a:r>
            <a:r>
              <a:rPr lang="en-US" sz="1600" b="1" dirty="0" err="1"/>
              <a:t>исказује</a:t>
            </a:r>
            <a:r>
              <a:rPr lang="en-US" sz="1600" b="1" dirty="0"/>
              <a:t>?</a:t>
            </a:r>
            <a:endParaRPr lang="sr-Latn-RS" sz="1600" b="1" dirty="0"/>
          </a:p>
          <a:p>
            <a:pPr lvl="0"/>
            <a:r>
              <a:rPr lang="sr-Cyrl-RS" sz="1600" b="1" dirty="0" err="1" smtClean="0"/>
              <a:t>О</a:t>
            </a:r>
            <a:r>
              <a:rPr lang="en-US" sz="1600" b="1" dirty="0" err="1" smtClean="0"/>
              <a:t>слања</a:t>
            </a:r>
            <a:r>
              <a:rPr lang="en-US" sz="1600" b="1" dirty="0" smtClean="0"/>
              <a:t> </a:t>
            </a:r>
            <a:r>
              <a:rPr lang="en-US" sz="1600" b="1" dirty="0" err="1"/>
              <a:t>ли</a:t>
            </a:r>
            <a:r>
              <a:rPr lang="en-US" sz="1600" b="1" dirty="0"/>
              <a:t> </a:t>
            </a:r>
            <a:r>
              <a:rPr lang="en-US" sz="1600" b="1" dirty="0" err="1"/>
              <a:t>се</a:t>
            </a:r>
            <a:r>
              <a:rPr lang="en-US" sz="1600" b="1" dirty="0"/>
              <a:t> </a:t>
            </a:r>
            <a:r>
              <a:rPr lang="en-US" sz="1600" b="1" dirty="0" err="1"/>
              <a:t>прича</a:t>
            </a:r>
            <a:r>
              <a:rPr lang="en-US" sz="1600" b="1" dirty="0"/>
              <a:t> </a:t>
            </a:r>
            <a:r>
              <a:rPr lang="en-US" sz="1600" b="1" dirty="0" err="1"/>
              <a:t>или</a:t>
            </a:r>
            <a:r>
              <a:rPr lang="en-US" sz="1600" b="1" dirty="0"/>
              <a:t> </a:t>
            </a:r>
            <a:r>
              <a:rPr lang="en-US" sz="1600" b="1" dirty="0" err="1"/>
              <a:t>песма</a:t>
            </a:r>
            <a:r>
              <a:rPr lang="en-US" sz="1600" b="1" dirty="0"/>
              <a:t> </a:t>
            </a:r>
            <a:r>
              <a:rPr lang="en-US" sz="1600" b="1" dirty="0" err="1"/>
              <a:t>на</a:t>
            </a:r>
            <a:r>
              <a:rPr lang="en-US" sz="1600" b="1" dirty="0"/>
              <a:t> </a:t>
            </a:r>
            <a:r>
              <a:rPr lang="en-US" sz="1600" b="1" dirty="0" err="1"/>
              <a:t>креативну</a:t>
            </a:r>
            <a:r>
              <a:rPr lang="en-US" sz="1600" b="1" dirty="0"/>
              <a:t> </a:t>
            </a:r>
            <a:r>
              <a:rPr lang="en-US" sz="1600" b="1" dirty="0" err="1"/>
              <a:t>машту</a:t>
            </a:r>
            <a:r>
              <a:rPr lang="en-US" sz="1600" b="1" dirty="0"/>
              <a:t> </a:t>
            </a:r>
            <a:r>
              <a:rPr lang="en-US" sz="1600" b="1" dirty="0" err="1"/>
              <a:t>не</a:t>
            </a:r>
            <a:r>
              <a:rPr lang="en-US" sz="1600" b="1" dirty="0"/>
              <a:t> </a:t>
            </a:r>
            <a:r>
              <a:rPr lang="en-US" sz="1600" b="1" dirty="0" err="1"/>
              <a:t>инсистирајући</a:t>
            </a:r>
            <a:r>
              <a:rPr lang="en-US" sz="1600" b="1" dirty="0"/>
              <a:t> </a:t>
            </a:r>
            <a:r>
              <a:rPr lang="en-US" sz="1600" b="1" dirty="0" err="1"/>
              <a:t>на</a:t>
            </a:r>
            <a:r>
              <a:rPr lang="en-US" sz="1600" b="1" dirty="0"/>
              <a:t> </a:t>
            </a:r>
            <a:r>
              <a:rPr lang="en-US" sz="1600" b="1" dirty="0" err="1"/>
              <a:t>разликовању</a:t>
            </a:r>
            <a:r>
              <a:rPr lang="en-US" sz="1600" b="1" dirty="0"/>
              <a:t> </a:t>
            </a:r>
            <a:r>
              <a:rPr lang="en-US" sz="1600" b="1" dirty="0" err="1"/>
              <a:t>границе</a:t>
            </a:r>
            <a:r>
              <a:rPr lang="en-US" sz="1600" b="1" dirty="0"/>
              <a:t> </a:t>
            </a:r>
            <a:r>
              <a:rPr lang="en-US" sz="1600" b="1" dirty="0" err="1"/>
              <a:t>између</a:t>
            </a:r>
            <a:r>
              <a:rPr lang="en-US" sz="1600" b="1" dirty="0"/>
              <a:t> </a:t>
            </a:r>
            <a:r>
              <a:rPr lang="en-US" sz="1600" b="1" dirty="0" err="1"/>
              <a:t>маште</a:t>
            </a:r>
            <a:r>
              <a:rPr lang="en-US" sz="1600" b="1" dirty="0"/>
              <a:t> и </a:t>
            </a:r>
            <a:r>
              <a:rPr lang="en-US" sz="1600" b="1" dirty="0" err="1"/>
              <a:t>збиље</a:t>
            </a:r>
            <a:r>
              <a:rPr lang="en-US" sz="1600" b="1" dirty="0"/>
              <a:t>? </a:t>
            </a:r>
            <a:endParaRPr lang="sr-Latn-RS" sz="1600" b="1" dirty="0"/>
          </a:p>
          <a:p>
            <a:pPr lvl="0"/>
            <a:r>
              <a:rPr lang="sr-Cyrl-RS" sz="1600" b="1" dirty="0" smtClean="0"/>
              <a:t>У</a:t>
            </a:r>
            <a:r>
              <a:rPr lang="en-US" sz="1600" b="1" dirty="0" smtClean="0"/>
              <a:t> </a:t>
            </a:r>
            <a:r>
              <a:rPr lang="en-US" sz="1600" b="1" dirty="0" err="1"/>
              <a:t>којој</a:t>
            </a:r>
            <a:r>
              <a:rPr lang="en-US" sz="1600" b="1" dirty="0"/>
              <a:t> </a:t>
            </a:r>
            <a:r>
              <a:rPr lang="en-US" sz="1600" b="1" dirty="0" err="1"/>
              <a:t>мери</a:t>
            </a:r>
            <a:r>
              <a:rPr lang="en-US" sz="1600" b="1" dirty="0"/>
              <a:t> </a:t>
            </a:r>
            <a:r>
              <a:rPr lang="en-US" sz="1600" b="1" dirty="0" err="1"/>
              <a:t>израз</a:t>
            </a:r>
            <a:r>
              <a:rPr lang="en-US" sz="1600" b="1" dirty="0"/>
              <a:t> </a:t>
            </a:r>
            <a:r>
              <a:rPr lang="en-US" sz="1600" b="1" dirty="0" err="1"/>
              <a:t>књижевног</a:t>
            </a:r>
            <a:r>
              <a:rPr lang="en-US" sz="1600" b="1" dirty="0"/>
              <a:t> </a:t>
            </a:r>
            <a:r>
              <a:rPr lang="en-US" sz="1600" b="1" dirty="0" err="1"/>
              <a:t>дела</a:t>
            </a:r>
            <a:r>
              <a:rPr lang="en-US" sz="1600" b="1" dirty="0"/>
              <a:t> </a:t>
            </a:r>
            <a:r>
              <a:rPr lang="en-US" sz="1600" b="1" dirty="0" err="1"/>
              <a:t>одговара</a:t>
            </a:r>
            <a:r>
              <a:rPr lang="en-US" sz="1600" b="1" dirty="0"/>
              <a:t> </a:t>
            </a:r>
            <a:r>
              <a:rPr lang="en-US" sz="1600" b="1" dirty="0" err="1"/>
              <a:t>осећању</a:t>
            </a:r>
            <a:r>
              <a:rPr lang="en-US" sz="1600" b="1" dirty="0"/>
              <a:t> </a:t>
            </a:r>
            <a:r>
              <a:rPr lang="en-US" sz="1600" b="1" dirty="0" err="1"/>
              <a:t>језика</a:t>
            </a:r>
            <a:r>
              <a:rPr lang="en-US" sz="1600" b="1" dirty="0"/>
              <a:t>, </a:t>
            </a:r>
            <a:r>
              <a:rPr lang="en-US" sz="1600" b="1" dirty="0" err="1"/>
              <a:t>односно</a:t>
            </a:r>
            <a:r>
              <a:rPr lang="en-US" sz="1600" b="1" dirty="0"/>
              <a:t> </a:t>
            </a:r>
            <a:r>
              <a:rPr lang="en-US" sz="1600" b="1" dirty="0" err="1"/>
              <a:t>садржи</a:t>
            </a:r>
            <a:r>
              <a:rPr lang="en-US" sz="1600" b="1" dirty="0"/>
              <a:t> </a:t>
            </a:r>
            <a:r>
              <a:rPr lang="en-US" sz="1600" b="1" dirty="0" err="1"/>
              <a:t>игру</a:t>
            </a:r>
            <a:r>
              <a:rPr lang="en-US" sz="1600" b="1" dirty="0"/>
              <a:t> (</a:t>
            </a:r>
            <a:r>
              <a:rPr lang="en-US" sz="1600" b="1" dirty="0" err="1"/>
              <a:t>лексичке</a:t>
            </a:r>
            <a:r>
              <a:rPr lang="en-US" sz="1600" b="1" dirty="0"/>
              <a:t> </a:t>
            </a:r>
            <a:r>
              <a:rPr lang="en-US" sz="1600" b="1" dirty="0" err="1"/>
              <a:t>игре</a:t>
            </a:r>
            <a:r>
              <a:rPr lang="en-US" sz="1600" b="1" dirty="0"/>
              <a:t>, </a:t>
            </a:r>
            <a:r>
              <a:rPr lang="en-US" sz="1600" b="1" dirty="0" err="1"/>
              <a:t>нонсенсне</a:t>
            </a:r>
            <a:r>
              <a:rPr lang="en-US" sz="1600" b="1" dirty="0"/>
              <a:t> </a:t>
            </a:r>
            <a:r>
              <a:rPr lang="en-US" sz="1600" b="1" dirty="0" err="1"/>
              <a:t>игре</a:t>
            </a:r>
            <a:r>
              <a:rPr lang="en-US" sz="1600" b="1" dirty="0"/>
              <a:t>, </a:t>
            </a:r>
            <a:r>
              <a:rPr lang="en-US" sz="1600" b="1" dirty="0" err="1"/>
              <a:t>неологизме</a:t>
            </a:r>
            <a:r>
              <a:rPr lang="en-US" sz="1600" b="1" dirty="0"/>
              <a:t> и </a:t>
            </a:r>
            <a:r>
              <a:rPr lang="en-US" sz="1600" b="1" dirty="0" err="1"/>
              <a:t>слично</a:t>
            </a:r>
            <a:r>
              <a:rPr lang="en-US" sz="1600" b="1" dirty="0"/>
              <a:t>) и </a:t>
            </a:r>
            <a:r>
              <a:rPr lang="en-US" sz="1600" b="1" dirty="0" err="1"/>
              <a:t>особине</a:t>
            </a:r>
            <a:r>
              <a:rPr lang="en-US" sz="1600" b="1" dirty="0"/>
              <a:t> </a:t>
            </a:r>
            <a:r>
              <a:rPr lang="en-US" sz="1600" b="1" dirty="0" err="1"/>
              <a:t>које</a:t>
            </a:r>
            <a:r>
              <a:rPr lang="en-US" sz="1600" b="1" dirty="0"/>
              <a:t> </a:t>
            </a:r>
            <a:r>
              <a:rPr lang="en-US" sz="1600" b="1" dirty="0" err="1"/>
              <a:t>карактеришу</a:t>
            </a:r>
            <a:r>
              <a:rPr lang="en-US" sz="1600" b="1" dirty="0"/>
              <a:t> </a:t>
            </a:r>
            <a:r>
              <a:rPr lang="en-US" sz="1600" b="1" dirty="0" err="1"/>
              <a:t>језик</a:t>
            </a:r>
            <a:r>
              <a:rPr lang="en-US" sz="1600" b="1" dirty="0"/>
              <a:t> </a:t>
            </a:r>
            <a:r>
              <a:rPr lang="en-US" sz="1600" b="1" dirty="0" err="1"/>
              <a:t>детета</a:t>
            </a:r>
            <a:r>
              <a:rPr lang="en-US" sz="1600" b="1" dirty="0"/>
              <a:t> (</a:t>
            </a:r>
            <a:r>
              <a:rPr lang="en-US" sz="1600" b="1" dirty="0" err="1"/>
              <a:t>једноставност</a:t>
            </a:r>
            <a:r>
              <a:rPr lang="en-US" sz="1600" b="1" dirty="0"/>
              <a:t>, </a:t>
            </a:r>
            <a:r>
              <a:rPr lang="en-US" sz="1600" b="1" dirty="0" err="1"/>
              <a:t>непосредност</a:t>
            </a:r>
            <a:r>
              <a:rPr lang="en-US" sz="1600" b="1" dirty="0"/>
              <a:t>, </a:t>
            </a:r>
            <a:r>
              <a:rPr lang="en-US" sz="1600" b="1" dirty="0" err="1"/>
              <a:t>конкретност</a:t>
            </a:r>
            <a:r>
              <a:rPr lang="en-US" sz="1600" b="1" dirty="0"/>
              <a:t>)?</a:t>
            </a:r>
            <a:endParaRPr lang="sr-Latn-RS" sz="1600" b="1" dirty="0"/>
          </a:p>
          <a:p>
            <a:pPr lvl="0"/>
            <a:r>
              <a:rPr lang="sr-Cyrl-RS" sz="1600" b="1" dirty="0" err="1" smtClean="0"/>
              <a:t>И</a:t>
            </a:r>
            <a:r>
              <a:rPr lang="en-US" sz="1600" b="1" dirty="0" err="1" smtClean="0"/>
              <a:t>ма</a:t>
            </a:r>
            <a:r>
              <a:rPr lang="en-US" sz="1600" b="1" dirty="0" smtClean="0"/>
              <a:t> </a:t>
            </a:r>
            <a:r>
              <a:rPr lang="en-US" sz="1600" b="1" dirty="0" err="1"/>
              <a:t>ли</a:t>
            </a:r>
            <a:r>
              <a:rPr lang="en-US" sz="1600" b="1" dirty="0"/>
              <a:t> у </a:t>
            </a:r>
            <a:r>
              <a:rPr lang="en-US" sz="1600" b="1" dirty="0" err="1"/>
              <a:t>књижевном</a:t>
            </a:r>
            <a:r>
              <a:rPr lang="en-US" sz="1600" b="1" dirty="0"/>
              <a:t> </a:t>
            </a:r>
            <a:r>
              <a:rPr lang="en-US" sz="1600" b="1" dirty="0" err="1"/>
              <a:t>делу</a:t>
            </a:r>
            <a:r>
              <a:rPr lang="en-US" sz="1600" b="1" dirty="0"/>
              <a:t> </a:t>
            </a:r>
            <a:r>
              <a:rPr lang="en-US" sz="1600" b="1" dirty="0" err="1"/>
              <a:t>хумора</a:t>
            </a:r>
            <a:r>
              <a:rPr lang="en-US" sz="1600" b="1" dirty="0"/>
              <a:t>, </a:t>
            </a:r>
            <a:r>
              <a:rPr lang="en-US" sz="1600" b="1" dirty="0" err="1"/>
              <a:t>духовитости</a:t>
            </a:r>
            <a:r>
              <a:rPr lang="en-US" sz="1600" b="1" dirty="0"/>
              <a:t>, </a:t>
            </a:r>
            <a:r>
              <a:rPr lang="en-US" sz="1600" b="1" dirty="0" err="1"/>
              <a:t>анегдотичности</a:t>
            </a:r>
            <a:r>
              <a:rPr lang="en-US" sz="1600" b="1" dirty="0"/>
              <a:t>?</a:t>
            </a:r>
            <a:endParaRPr lang="sr-Latn-RS" sz="1600" b="1" dirty="0"/>
          </a:p>
          <a:p>
            <a:pPr lvl="0"/>
            <a:r>
              <a:rPr lang="sr-Cyrl-RS" sz="1600" b="1" dirty="0" err="1" smtClean="0"/>
              <a:t>П</a:t>
            </a:r>
            <a:r>
              <a:rPr lang="en-US" sz="1600" b="1" dirty="0" err="1" smtClean="0"/>
              <a:t>остоји</a:t>
            </a:r>
            <a:r>
              <a:rPr lang="en-US" sz="1600" b="1" dirty="0" smtClean="0"/>
              <a:t> </a:t>
            </a:r>
            <a:r>
              <a:rPr lang="en-US" sz="1600" b="1" dirty="0" err="1"/>
              <a:t>ли</a:t>
            </a:r>
            <a:r>
              <a:rPr lang="en-US" sz="1600" b="1" dirty="0"/>
              <a:t> </a:t>
            </a:r>
            <a:r>
              <a:rPr lang="en-US" sz="1600" b="1" dirty="0" err="1"/>
              <a:t>критичка</a:t>
            </a:r>
            <a:r>
              <a:rPr lang="en-US" sz="1600" b="1" dirty="0"/>
              <a:t> </a:t>
            </a:r>
            <a:r>
              <a:rPr lang="en-US" sz="1600" b="1" dirty="0" err="1"/>
              <a:t>дистанца</a:t>
            </a:r>
            <a:r>
              <a:rPr lang="en-US" sz="1600" b="1" dirty="0"/>
              <a:t> у </a:t>
            </a:r>
            <a:r>
              <a:rPr lang="en-US" sz="1600" b="1" dirty="0" err="1"/>
              <a:t>односу</a:t>
            </a:r>
            <a:r>
              <a:rPr lang="en-US" sz="1600" b="1" dirty="0"/>
              <a:t> </a:t>
            </a:r>
            <a:r>
              <a:rPr lang="en-US" sz="1600" b="1" dirty="0" err="1"/>
              <a:t>на</a:t>
            </a:r>
            <a:r>
              <a:rPr lang="en-US" sz="1600" b="1" dirty="0"/>
              <a:t> </a:t>
            </a:r>
            <a:r>
              <a:rPr lang="en-US" sz="1600" b="1" dirty="0" err="1"/>
              <a:t>свет</a:t>
            </a:r>
            <a:r>
              <a:rPr lang="en-US" sz="1600" b="1" dirty="0"/>
              <a:t> </a:t>
            </a:r>
            <a:r>
              <a:rPr lang="en-US" sz="1600" b="1" dirty="0" err="1"/>
              <a:t>одраслих</a:t>
            </a:r>
            <a:r>
              <a:rPr lang="en-US" sz="1600" b="1" dirty="0"/>
              <a:t> и </a:t>
            </a:r>
            <a:r>
              <a:rPr lang="en-US" sz="1600" b="1" dirty="0" err="1"/>
              <a:t>доживљај</a:t>
            </a:r>
            <a:r>
              <a:rPr lang="en-US" sz="1600" b="1" dirty="0"/>
              <a:t> </a:t>
            </a:r>
            <a:r>
              <a:rPr lang="en-US" sz="1600" b="1" dirty="0" err="1"/>
              <a:t>одвојености</a:t>
            </a:r>
            <a:r>
              <a:rPr lang="en-US" sz="1600" b="1" dirty="0"/>
              <a:t> </a:t>
            </a:r>
            <a:r>
              <a:rPr lang="en-US" sz="1600" b="1" dirty="0" err="1"/>
              <a:t>од</a:t>
            </a:r>
            <a:r>
              <a:rPr lang="en-US" sz="1600" b="1" dirty="0"/>
              <a:t> </a:t>
            </a:r>
            <a:r>
              <a:rPr lang="en-US" sz="1600" b="1" dirty="0" err="1"/>
              <a:t>њега</a:t>
            </a:r>
            <a:r>
              <a:rPr lang="en-US" sz="1600" b="1" dirty="0"/>
              <a:t>, </a:t>
            </a:r>
            <a:r>
              <a:rPr lang="en-US" sz="1600" b="1" dirty="0" err="1"/>
              <a:t>што</a:t>
            </a:r>
            <a:r>
              <a:rPr lang="en-US" sz="1600" b="1" dirty="0"/>
              <a:t> </a:t>
            </a:r>
            <a:r>
              <a:rPr lang="en-US" sz="1600" b="1" dirty="0" err="1"/>
              <a:t>је</a:t>
            </a:r>
            <a:r>
              <a:rPr lang="en-US" sz="1600" b="1" dirty="0"/>
              <a:t> </a:t>
            </a:r>
            <a:r>
              <a:rPr lang="en-US" sz="1600" b="1" dirty="0" err="1"/>
              <a:t>тема</a:t>
            </a:r>
            <a:r>
              <a:rPr lang="en-US" sz="1600" b="1" dirty="0"/>
              <a:t> </a:t>
            </a:r>
            <a:r>
              <a:rPr lang="en-US" sz="1600" b="1" dirty="0" err="1"/>
              <a:t>многих</a:t>
            </a:r>
            <a:r>
              <a:rPr lang="en-US" sz="1600" b="1" dirty="0"/>
              <a:t> </a:t>
            </a:r>
            <a:r>
              <a:rPr lang="en-US" sz="1600" b="1" dirty="0" err="1"/>
              <a:t>вредних</a:t>
            </a:r>
            <a:r>
              <a:rPr lang="en-US" sz="1600" b="1" dirty="0"/>
              <a:t> </a:t>
            </a:r>
            <a:r>
              <a:rPr lang="en-US" sz="1600" b="1" dirty="0" err="1"/>
              <a:t>књижевних</a:t>
            </a:r>
            <a:r>
              <a:rPr lang="en-US" sz="1600" b="1" dirty="0"/>
              <a:t> </a:t>
            </a:r>
            <a:r>
              <a:rPr lang="en-US" sz="1600" b="1" dirty="0" err="1"/>
              <a:t>дела</a:t>
            </a:r>
            <a:r>
              <a:rPr lang="en-US" sz="1600" b="1" dirty="0"/>
              <a:t> </a:t>
            </a:r>
            <a:r>
              <a:rPr lang="en-US" sz="1600" b="1" dirty="0" err="1"/>
              <a:t>за</a:t>
            </a:r>
            <a:r>
              <a:rPr lang="en-US" sz="1600" b="1" dirty="0"/>
              <a:t> </a:t>
            </a:r>
            <a:r>
              <a:rPr lang="en-US" sz="1600" b="1" dirty="0" err="1"/>
              <a:t>децу</a:t>
            </a:r>
            <a:r>
              <a:rPr lang="en-US" sz="1600" b="1" dirty="0"/>
              <a:t>?</a:t>
            </a:r>
            <a:endParaRPr lang="sr-Latn-RS" sz="1600" b="1" dirty="0"/>
          </a:p>
          <a:p>
            <a:pPr lvl="0"/>
            <a:r>
              <a:rPr lang="sr-Cyrl-RS" sz="1600" b="1" dirty="0" err="1"/>
              <a:t>У</a:t>
            </a:r>
            <a:r>
              <a:rPr lang="en-US" sz="1600" b="1" dirty="0" err="1" smtClean="0"/>
              <a:t>споставља</a:t>
            </a:r>
            <a:r>
              <a:rPr lang="en-US" sz="1600" b="1" dirty="0" smtClean="0"/>
              <a:t> </a:t>
            </a:r>
            <a:r>
              <a:rPr lang="en-US" sz="1600" b="1" dirty="0" err="1"/>
              <a:t>ли</a:t>
            </a:r>
            <a:r>
              <a:rPr lang="en-US" sz="1600" b="1" dirty="0"/>
              <a:t> </a:t>
            </a:r>
            <a:r>
              <a:rPr lang="en-US" sz="1600" b="1" dirty="0" err="1"/>
              <a:t>се</a:t>
            </a:r>
            <a:r>
              <a:rPr lang="en-US" sz="1600" b="1" dirty="0"/>
              <a:t> у </a:t>
            </a:r>
            <a:r>
              <a:rPr lang="en-US" sz="1600" b="1" dirty="0" err="1"/>
              <a:t>књижевном</a:t>
            </a:r>
            <a:r>
              <a:rPr lang="en-US" sz="1600" b="1" dirty="0"/>
              <a:t> </a:t>
            </a:r>
            <a:r>
              <a:rPr lang="en-US" sz="1600" b="1" dirty="0" err="1"/>
              <a:t>делу</a:t>
            </a:r>
            <a:r>
              <a:rPr lang="en-US" sz="1600" b="1" dirty="0"/>
              <a:t> </a:t>
            </a:r>
            <a:r>
              <a:rPr lang="en-US" sz="1600" b="1" dirty="0" err="1"/>
              <a:t>узајамност</a:t>
            </a:r>
            <a:r>
              <a:rPr lang="en-US" sz="1600" b="1" dirty="0"/>
              <a:t> </a:t>
            </a:r>
            <a:r>
              <a:rPr lang="en-US" sz="1600" b="1" dirty="0" err="1"/>
              <a:t>између</a:t>
            </a:r>
            <a:r>
              <a:rPr lang="en-US" sz="1600" b="1" dirty="0"/>
              <a:t> </a:t>
            </a:r>
            <a:r>
              <a:rPr lang="en-US" sz="1600" b="1" dirty="0" err="1"/>
              <a:t>виђења</a:t>
            </a:r>
            <a:r>
              <a:rPr lang="en-US" sz="1600" b="1" dirty="0"/>
              <a:t> </a:t>
            </a:r>
            <a:r>
              <a:rPr lang="en-US" sz="1600" b="1" dirty="0" err="1"/>
              <a:t>детета</a:t>
            </a:r>
            <a:r>
              <a:rPr lang="en-US" sz="1600" b="1" dirty="0"/>
              <a:t> и </a:t>
            </a:r>
            <a:r>
              <a:rPr lang="en-US" sz="1600" b="1" dirty="0" err="1"/>
              <a:t>виђења</a:t>
            </a:r>
            <a:r>
              <a:rPr lang="en-US" sz="1600" b="1" dirty="0"/>
              <a:t> </a:t>
            </a:r>
            <a:r>
              <a:rPr lang="en-US" sz="1600" b="1" dirty="0" err="1"/>
              <a:t>књижевника</a:t>
            </a:r>
            <a:r>
              <a:rPr lang="en-US" sz="1600" b="1" dirty="0"/>
              <a:t>?</a:t>
            </a:r>
            <a:endParaRPr lang="sr-Latn-RS" sz="1600" b="1" dirty="0"/>
          </a:p>
        </p:txBody>
      </p:sp>
    </p:spTree>
    <p:extLst>
      <p:ext uri="{BB962C8B-B14F-4D97-AF65-F5344CB8AC3E}">
        <p14:creationId xmlns:p14="http://schemas.microsoft.com/office/powerpoint/2010/main" val="102665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 smtClean="0"/>
              <a:t/>
            </a:r>
            <a:br>
              <a:rPr lang="sr-Cyrl-RS" b="1" dirty="0" smtClean="0"/>
            </a:br>
            <a:r>
              <a:rPr lang="en-US" b="1" dirty="0" err="1" smtClean="0"/>
              <a:t>Избор</a:t>
            </a:r>
            <a:r>
              <a:rPr lang="en-US" b="1" dirty="0" smtClean="0"/>
              <a:t> </a:t>
            </a:r>
            <a:r>
              <a:rPr lang="en-US" b="1" dirty="0" err="1"/>
              <a:t>књижевног</a:t>
            </a:r>
            <a:r>
              <a:rPr lang="en-US" b="1" dirty="0"/>
              <a:t> </a:t>
            </a:r>
            <a:r>
              <a:rPr lang="en-US" b="1" dirty="0" err="1"/>
              <a:t>дела</a:t>
            </a:r>
            <a:r>
              <a:rPr lang="en-US" b="1" dirty="0"/>
              <a:t> 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5776"/>
            <a:ext cx="10515600" cy="4571187"/>
          </a:xfrm>
        </p:spPr>
        <p:txBody>
          <a:bodyPr/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sr-Cyrl-CS" sz="24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Критеријуми за избор књижевног дела </a:t>
            </a:r>
            <a:r>
              <a:rPr lang="sr-Cyrl-CS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могу бити различити, али као основни издвајају се:</a:t>
            </a:r>
            <a:endParaRPr lang="sr-Latn-RS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књижевно-уметнички</a:t>
            </a: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развојни критеријуми</a:t>
            </a: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C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узрасни</a:t>
            </a:r>
            <a:r>
              <a:rPr lang="sr-Cyrl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критеријуми</a:t>
            </a:r>
            <a:endParaRPr lang="sr-Latn-R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sr-Cyrl-C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тематски критеријуми</a:t>
            </a:r>
          </a:p>
          <a:p>
            <a:pPr marL="0" indent="0">
              <a:buNone/>
            </a:pPr>
            <a:endParaRPr lang="sr-Cyrl-R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03610" y="2214398"/>
            <a:ext cx="104486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hruti" panose="020B0502040204020203" pitchFamily="34" charset="0"/>
              <a:buChar char="-"/>
            </a:pPr>
            <a:endParaRPr lang="sr-Cyrl-C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hruti" panose="020B0502040204020203" pitchFamily="34" charset="0"/>
              <a:buChar char="-"/>
            </a:pPr>
            <a:endParaRPr lang="sr-Cyrl-C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hruti" panose="020B0502040204020203" pitchFamily="34" charset="0"/>
              <a:buChar char="-"/>
            </a:pPr>
            <a:endParaRPr lang="sr-Cyrl-C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hruti" panose="020B0502040204020203" pitchFamily="34" charset="0"/>
              <a:buChar char="-"/>
            </a:pPr>
            <a:endParaRPr lang="sr-Cyrl-CS" sz="16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hruti" panose="020B0502040204020203" pitchFamily="34" charset="0"/>
              <a:buChar char="-"/>
            </a:pPr>
            <a:endParaRPr lang="sr-Latn-R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577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37631" cy="66278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Циљеви </a:t>
            </a:r>
            <a:r>
              <a:rPr lang="sr-Cyrl-RS" dirty="0"/>
              <a:t>који се постижу коришћењем књига:</a:t>
            </a:r>
            <a:br>
              <a:rPr lang="sr-Cyrl-R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5082962"/>
          </a:xfrm>
        </p:spPr>
        <p:txBody>
          <a:bodyPr>
            <a:normAutofit fontScale="85000" lnSpcReduction="20000"/>
          </a:bodyPr>
          <a:lstStyle/>
          <a:p>
            <a:r>
              <a:rPr lang="sr-Cyrl-R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богати </a:t>
            </a:r>
            <a:r>
              <a:rPr lang="sr-Cyrl-R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рачник, усваја значења речи;</a:t>
            </a:r>
          </a:p>
          <a:p>
            <a:r>
              <a:rPr lang="sr-Cyrl-R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sr-Cyrl-R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бразовни, васпитни, естетски</a:t>
            </a:r>
          </a:p>
          <a:p>
            <a:r>
              <a:rPr lang="sr-Cyrl-R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sr-Cyrl-R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азнајни, креативни</a:t>
            </a:r>
          </a:p>
          <a:p>
            <a:pPr lvl="0"/>
            <a:r>
              <a:rPr lang="en-US" sz="21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перцептивне</a:t>
            </a:r>
            <a:r>
              <a:rPr lang="en-US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- </a:t>
            </a:r>
            <a:r>
              <a:rPr lang="en-US" sz="2100" b="1" dirty="0" err="1"/>
              <a:t>дете</a:t>
            </a:r>
            <a:r>
              <a:rPr lang="en-US" sz="2100" b="1" dirty="0"/>
              <a:t> </a:t>
            </a:r>
            <a:r>
              <a:rPr lang="en-US" sz="2100" b="1" dirty="0" err="1"/>
              <a:t>опажа</a:t>
            </a:r>
            <a:r>
              <a:rPr lang="en-US" sz="2100" b="1" dirty="0"/>
              <a:t> </a:t>
            </a:r>
            <a:r>
              <a:rPr lang="en-US" sz="2100" b="1" dirty="0" err="1"/>
              <a:t>величину</a:t>
            </a:r>
            <a:r>
              <a:rPr lang="en-US" sz="2100" b="1" dirty="0"/>
              <a:t>, </a:t>
            </a:r>
            <a:r>
              <a:rPr lang="en-US" sz="2100" b="1" dirty="0" err="1"/>
              <a:t>боју</a:t>
            </a:r>
            <a:r>
              <a:rPr lang="en-US" sz="2100" b="1" dirty="0"/>
              <a:t> и </a:t>
            </a:r>
            <a:r>
              <a:rPr lang="en-US" sz="2100" b="1" dirty="0" err="1"/>
              <a:t>облик</a:t>
            </a:r>
            <a:r>
              <a:rPr lang="en-US" sz="2100" b="1" dirty="0"/>
              <a:t> </a:t>
            </a:r>
            <a:r>
              <a:rPr lang="sr-Cyrl-RS" sz="2100" b="1" dirty="0" smtClean="0"/>
              <a:t>књиге</a:t>
            </a:r>
            <a:r>
              <a:rPr lang="en-US" sz="2100" b="1" dirty="0" smtClean="0"/>
              <a:t>, </a:t>
            </a:r>
            <a:r>
              <a:rPr lang="en-US" sz="2100" b="1" dirty="0" err="1"/>
              <a:t>као</a:t>
            </a:r>
            <a:r>
              <a:rPr lang="en-US" sz="2100" b="1" dirty="0"/>
              <a:t> и </a:t>
            </a:r>
            <a:r>
              <a:rPr lang="en-US" sz="2100" b="1" dirty="0" err="1"/>
              <a:t>боју</a:t>
            </a:r>
            <a:r>
              <a:rPr lang="en-US" sz="2100" b="1" dirty="0"/>
              <a:t> и </a:t>
            </a:r>
            <a:r>
              <a:rPr lang="en-US" sz="2100" b="1" dirty="0" err="1"/>
              <a:t>облик</a:t>
            </a:r>
            <a:r>
              <a:rPr lang="en-US" sz="2100" b="1" dirty="0"/>
              <a:t> </a:t>
            </a:r>
            <a:r>
              <a:rPr lang="en-US" sz="2100" b="1" dirty="0" err="1"/>
              <a:t>илустрација</a:t>
            </a:r>
            <a:r>
              <a:rPr lang="en-US" sz="2100" b="1" dirty="0"/>
              <a:t> и </a:t>
            </a:r>
            <a:r>
              <a:rPr lang="en-US" sz="2100" b="1" dirty="0" err="1"/>
              <a:t>слова</a:t>
            </a:r>
            <a:r>
              <a:rPr lang="en-US" sz="2100" b="1" dirty="0"/>
              <a:t>, </a:t>
            </a:r>
            <a:r>
              <a:rPr lang="en-US" sz="2100" b="1" dirty="0" err="1"/>
              <a:t>па</a:t>
            </a:r>
            <a:r>
              <a:rPr lang="en-US" sz="2100" b="1" dirty="0"/>
              <a:t> </a:t>
            </a:r>
            <a:r>
              <a:rPr lang="en-US" sz="2100" b="1" dirty="0" err="1"/>
              <a:t>самим</a:t>
            </a:r>
            <a:r>
              <a:rPr lang="en-US" sz="2100" b="1" dirty="0"/>
              <a:t> </a:t>
            </a:r>
            <a:r>
              <a:rPr lang="en-US" sz="2100" b="1" dirty="0" err="1"/>
              <a:t>тим</a:t>
            </a:r>
            <a:r>
              <a:rPr lang="en-US" sz="2100" b="1" dirty="0"/>
              <a:t> </a:t>
            </a:r>
            <a:r>
              <a:rPr lang="en-US" sz="2100" b="1" dirty="0" err="1"/>
              <a:t>оно</a:t>
            </a:r>
            <a:r>
              <a:rPr lang="en-US" sz="2100" b="1" dirty="0"/>
              <a:t> </a:t>
            </a:r>
            <a:r>
              <a:rPr lang="en-US" sz="2100" b="1" dirty="0" err="1" smtClean="0"/>
              <a:t>развија</a:t>
            </a:r>
            <a:r>
              <a:rPr lang="sr-Cyrl-RS" sz="2100" b="1" dirty="0"/>
              <a:t> </a:t>
            </a:r>
            <a:r>
              <a:rPr lang="en-US" sz="2100" b="1" dirty="0" err="1" smtClean="0"/>
              <a:t>моћ</a:t>
            </a:r>
            <a:r>
              <a:rPr lang="en-US" sz="2100" b="1" dirty="0" smtClean="0"/>
              <a:t> </a:t>
            </a:r>
            <a:r>
              <a:rPr lang="en-US" sz="2100" b="1" dirty="0" err="1" smtClean="0"/>
              <a:t>запажања</a:t>
            </a:r>
            <a:r>
              <a:rPr lang="en-US" sz="2100" b="1" dirty="0" smtClean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према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ликовној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уметности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– </a:t>
            </a:r>
            <a:r>
              <a:rPr lang="en-US" sz="2100" b="1" dirty="0" err="1"/>
              <a:t>посматрајући</a:t>
            </a:r>
            <a:r>
              <a:rPr lang="en-US" sz="2100" b="1" dirty="0"/>
              <a:t> </a:t>
            </a:r>
            <a:r>
              <a:rPr lang="en-US" sz="2100" b="1" dirty="0" err="1"/>
              <a:t>добре</a:t>
            </a:r>
            <a:r>
              <a:rPr lang="en-US" sz="2100" b="1" dirty="0"/>
              <a:t> </a:t>
            </a:r>
            <a:r>
              <a:rPr lang="en-US" sz="2100" b="1" dirty="0" err="1"/>
              <a:t>илустрације</a:t>
            </a:r>
            <a:r>
              <a:rPr lang="en-US" sz="2100" b="1" dirty="0"/>
              <a:t>, </a:t>
            </a:r>
            <a:r>
              <a:rPr lang="en-US" sz="2100" b="1" dirty="0" err="1"/>
              <a:t>однос</a:t>
            </a:r>
            <a:r>
              <a:rPr lang="en-US" sz="2100" b="1" dirty="0"/>
              <a:t> </a:t>
            </a:r>
            <a:r>
              <a:rPr lang="en-US" sz="2100" b="1" dirty="0" err="1"/>
              <a:t>боја</a:t>
            </a:r>
            <a:r>
              <a:rPr lang="en-US" sz="2100" b="1" dirty="0"/>
              <a:t> и </a:t>
            </a:r>
            <a:r>
              <a:rPr lang="en-US" sz="2100" b="1" dirty="0" err="1"/>
              <a:t>распоред</a:t>
            </a:r>
            <a:r>
              <a:rPr lang="en-US" sz="2100" b="1" dirty="0"/>
              <a:t> </a:t>
            </a:r>
            <a:r>
              <a:rPr lang="en-US" sz="2100" b="1" dirty="0" err="1"/>
              <a:t>цртежа</a:t>
            </a:r>
            <a:r>
              <a:rPr lang="en-US" sz="2100" b="1" dirty="0"/>
              <a:t>, </a:t>
            </a:r>
            <a:r>
              <a:rPr lang="en-US" sz="2100" b="1" dirty="0" err="1"/>
              <a:t>дете</a:t>
            </a:r>
            <a:r>
              <a:rPr lang="en-US" sz="2100" b="1" dirty="0"/>
              <a:t> </a:t>
            </a:r>
            <a:r>
              <a:rPr lang="en-US" sz="2100" b="1" dirty="0" err="1"/>
              <a:t>ће</a:t>
            </a:r>
            <a:r>
              <a:rPr lang="en-US" sz="2100" b="1" dirty="0"/>
              <a:t> </a:t>
            </a:r>
            <a:r>
              <a:rPr lang="en-US" sz="2100" b="1" dirty="0" err="1"/>
              <a:t>развити</a:t>
            </a:r>
            <a:r>
              <a:rPr lang="en-US" sz="2100" b="1" dirty="0"/>
              <a:t> </a:t>
            </a:r>
            <a:r>
              <a:rPr lang="en-US" sz="2100" b="1" dirty="0" err="1"/>
              <a:t>осећај</a:t>
            </a:r>
            <a:r>
              <a:rPr lang="en-US" sz="2100" b="1" dirty="0"/>
              <a:t> </a:t>
            </a:r>
            <a:r>
              <a:rPr lang="en-US" sz="2100" b="1" dirty="0" err="1"/>
              <a:t>за</a:t>
            </a:r>
            <a:r>
              <a:rPr lang="en-US" sz="2100" b="1" dirty="0"/>
              <a:t> </a:t>
            </a:r>
            <a:r>
              <a:rPr lang="en-US" sz="2100" b="1" dirty="0" err="1"/>
              <a:t>композицију</a:t>
            </a:r>
            <a:r>
              <a:rPr lang="en-US" sz="2100" b="1" dirty="0"/>
              <a:t>, </a:t>
            </a:r>
            <a:r>
              <a:rPr lang="en-US" sz="2100" b="1" dirty="0" err="1"/>
              <a:t>стил</a:t>
            </a:r>
            <a:r>
              <a:rPr lang="en-US" sz="2100" b="1" dirty="0"/>
              <a:t>, </a:t>
            </a:r>
            <a:r>
              <a:rPr lang="en-US" sz="2100" b="1" dirty="0" err="1"/>
              <a:t>колорит</a:t>
            </a:r>
            <a:r>
              <a:rPr lang="en-US" sz="2100" b="1" dirty="0"/>
              <a:t> и </a:t>
            </a:r>
            <a:r>
              <a:rPr lang="en-US" sz="2100" b="1" dirty="0" err="1"/>
              <a:t>усвојити</a:t>
            </a:r>
            <a:r>
              <a:rPr lang="en-US" sz="2100" b="1" dirty="0"/>
              <a:t> </a:t>
            </a:r>
            <a:r>
              <a:rPr lang="en-US" sz="2100" b="1" dirty="0" err="1"/>
              <a:t>различите</a:t>
            </a:r>
            <a:r>
              <a:rPr lang="en-US" sz="2100" b="1" dirty="0"/>
              <a:t> </a:t>
            </a:r>
            <a:r>
              <a:rPr lang="en-US" sz="2100" b="1" dirty="0" err="1"/>
              <a:t>ликовне</a:t>
            </a:r>
            <a:r>
              <a:rPr lang="en-US" sz="2100" b="1" dirty="0"/>
              <a:t> </a:t>
            </a:r>
            <a:r>
              <a:rPr lang="en-US" sz="2100" b="1" dirty="0" err="1"/>
              <a:t>технике</a:t>
            </a:r>
            <a:r>
              <a:rPr lang="en-US" sz="2100" b="1" dirty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однос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према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музици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– </a:t>
            </a:r>
            <a:r>
              <a:rPr lang="en-US" sz="2100" b="1" dirty="0" err="1"/>
              <a:t>постоје</a:t>
            </a:r>
            <a:r>
              <a:rPr lang="en-US" sz="2100" b="1" dirty="0"/>
              <a:t> </a:t>
            </a:r>
            <a:r>
              <a:rPr lang="en-US" sz="2100" b="1" dirty="0" err="1"/>
              <a:t>музичке</a:t>
            </a:r>
            <a:r>
              <a:rPr lang="en-US" sz="2100" b="1" dirty="0"/>
              <a:t> </a:t>
            </a:r>
            <a:r>
              <a:rPr lang="en-US" sz="2100" b="1" dirty="0" err="1"/>
              <a:t>сликовнице</a:t>
            </a:r>
            <a:r>
              <a:rPr lang="en-US" sz="2100" b="1" dirty="0"/>
              <a:t> и </a:t>
            </a:r>
            <a:r>
              <a:rPr lang="en-US" sz="2100" b="1" dirty="0" err="1"/>
              <a:t>оне</a:t>
            </a:r>
            <a:r>
              <a:rPr lang="en-US" sz="2100" b="1" dirty="0"/>
              <a:t> </a:t>
            </a:r>
            <a:r>
              <a:rPr lang="en-US" sz="2100" b="1" dirty="0" err="1"/>
              <a:t>са</a:t>
            </a:r>
            <a:r>
              <a:rPr lang="en-US" sz="2100" b="1" dirty="0"/>
              <a:t> </a:t>
            </a:r>
            <a:r>
              <a:rPr lang="en-US" sz="2100" b="1" dirty="0" err="1"/>
              <a:t>сликама</a:t>
            </a:r>
            <a:r>
              <a:rPr lang="en-US" sz="2100" b="1" dirty="0"/>
              <a:t> </a:t>
            </a:r>
            <a:r>
              <a:rPr lang="en-US" sz="2100" b="1" dirty="0" err="1"/>
              <a:t>инструмената</a:t>
            </a:r>
            <a:r>
              <a:rPr lang="en-US" sz="2100" b="1" dirty="0"/>
              <a:t>, </a:t>
            </a:r>
            <a:r>
              <a:rPr lang="en-US" sz="2100" b="1" dirty="0" err="1"/>
              <a:t>оркестра</a:t>
            </a:r>
            <a:r>
              <a:rPr lang="en-US" sz="2100" b="1" dirty="0"/>
              <a:t>, </a:t>
            </a:r>
            <a:r>
              <a:rPr lang="en-US" sz="2100" b="1" dirty="0" err="1"/>
              <a:t>опере</a:t>
            </a:r>
            <a:r>
              <a:rPr lang="en-US" sz="2100" b="1" dirty="0"/>
              <a:t>, </a:t>
            </a:r>
            <a:r>
              <a:rPr lang="en-US" sz="2100" b="1" dirty="0" err="1"/>
              <a:t>балета</a:t>
            </a:r>
            <a:r>
              <a:rPr lang="en-US" sz="2100" b="1" dirty="0"/>
              <a:t>, </a:t>
            </a:r>
            <a:r>
              <a:rPr lang="en-US" sz="2100" b="1" dirty="0" err="1"/>
              <a:t>концерата</a:t>
            </a:r>
            <a:r>
              <a:rPr lang="en-US" sz="2100" b="1" dirty="0"/>
              <a:t>, </a:t>
            </a:r>
            <a:r>
              <a:rPr lang="en-US" sz="2100" b="1" dirty="0" err="1"/>
              <a:t>плеса</a:t>
            </a:r>
            <a:r>
              <a:rPr lang="en-US" sz="2100" b="1" dirty="0"/>
              <a:t> и </a:t>
            </a:r>
            <a:r>
              <a:rPr lang="en-US" sz="2100" b="1" dirty="0" err="1"/>
              <a:t>слично</a:t>
            </a:r>
            <a:r>
              <a:rPr lang="en-US" sz="2100" b="1" dirty="0"/>
              <a:t>. </a:t>
            </a:r>
            <a:r>
              <a:rPr lang="en-US" sz="2100" b="1" dirty="0" err="1"/>
              <a:t>Неретко</a:t>
            </a:r>
            <a:r>
              <a:rPr lang="en-US" sz="2100" b="1" dirty="0"/>
              <a:t>, </a:t>
            </a:r>
            <a:r>
              <a:rPr lang="en-US" sz="2100" b="1" dirty="0" err="1"/>
              <a:t>посматрајући</a:t>
            </a:r>
            <a:r>
              <a:rPr lang="en-US" sz="2100" b="1" dirty="0"/>
              <a:t> </a:t>
            </a:r>
            <a:r>
              <a:rPr lang="en-US" sz="2100" b="1" dirty="0" err="1"/>
              <a:t>илустрацију</a:t>
            </a:r>
            <a:r>
              <a:rPr lang="en-US" sz="2100" b="1" dirty="0"/>
              <a:t>, </a:t>
            </a:r>
            <a:r>
              <a:rPr lang="en-US" sz="2100" b="1" dirty="0" err="1"/>
              <a:t>деца</a:t>
            </a:r>
            <a:r>
              <a:rPr lang="en-US" sz="2100" b="1" dirty="0"/>
              <a:t> </a:t>
            </a:r>
            <a:r>
              <a:rPr lang="en-US" sz="2100" b="1" dirty="0" err="1"/>
              <a:t>почињу</a:t>
            </a:r>
            <a:r>
              <a:rPr lang="en-US" sz="2100" b="1" dirty="0"/>
              <a:t> </a:t>
            </a:r>
            <a:r>
              <a:rPr lang="en-US" sz="2100" b="1" dirty="0" err="1"/>
              <a:t>да</a:t>
            </a:r>
            <a:r>
              <a:rPr lang="en-US" sz="2100" b="1" dirty="0"/>
              <a:t> </a:t>
            </a:r>
            <a:r>
              <a:rPr lang="en-US" sz="2100" b="1" dirty="0" err="1"/>
              <a:t>певуше</a:t>
            </a:r>
            <a:r>
              <a:rPr lang="en-US" sz="2100" b="1" dirty="0"/>
              <a:t> </a:t>
            </a:r>
            <a:r>
              <a:rPr lang="en-US" sz="2100" b="1" dirty="0" err="1"/>
              <a:t>песмицу</a:t>
            </a:r>
            <a:r>
              <a:rPr lang="en-US" sz="2100" b="1" dirty="0"/>
              <a:t> </a:t>
            </a:r>
            <a:r>
              <a:rPr lang="en-US" sz="2100" b="1" dirty="0" err="1"/>
              <a:t>на</a:t>
            </a:r>
            <a:r>
              <a:rPr lang="en-US" sz="2100" b="1" dirty="0"/>
              <a:t> </a:t>
            </a:r>
            <a:r>
              <a:rPr lang="en-US" sz="2100" b="1" dirty="0" err="1"/>
              <a:t>коју</a:t>
            </a:r>
            <a:r>
              <a:rPr lang="en-US" sz="2100" b="1" dirty="0"/>
              <a:t> </a:t>
            </a:r>
            <a:r>
              <a:rPr lang="en-US" sz="2100" b="1" dirty="0" err="1"/>
              <a:t>их</a:t>
            </a:r>
            <a:r>
              <a:rPr lang="en-US" sz="2100" b="1" dirty="0"/>
              <a:t> </a:t>
            </a:r>
            <a:r>
              <a:rPr lang="en-US" sz="2100" b="1" dirty="0" err="1"/>
              <a:t>слика</a:t>
            </a:r>
            <a:r>
              <a:rPr lang="en-US" sz="2100" b="1" dirty="0"/>
              <a:t> </a:t>
            </a:r>
            <a:r>
              <a:rPr lang="en-US" sz="2100" b="1" dirty="0" err="1"/>
              <a:t>асоцира</a:t>
            </a:r>
            <a:r>
              <a:rPr lang="en-US" sz="2100" b="1" dirty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крупна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моторика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– </a:t>
            </a:r>
            <a:r>
              <a:rPr lang="en-US" sz="2100" b="1" dirty="0" err="1"/>
              <a:t>већ</a:t>
            </a:r>
            <a:r>
              <a:rPr lang="en-US" sz="2100" b="1" dirty="0"/>
              <a:t> </a:t>
            </a:r>
            <a:r>
              <a:rPr lang="en-US" sz="2100" b="1" dirty="0" err="1"/>
              <a:t>смо</a:t>
            </a:r>
            <a:r>
              <a:rPr lang="en-US" sz="2100" b="1" dirty="0"/>
              <a:t> </a:t>
            </a:r>
            <a:r>
              <a:rPr lang="en-US" sz="2100" b="1" dirty="0" err="1"/>
              <a:t>напоменули</a:t>
            </a:r>
            <a:r>
              <a:rPr lang="en-US" sz="2100" b="1" dirty="0"/>
              <a:t> </a:t>
            </a:r>
            <a:r>
              <a:rPr lang="en-US" sz="2100" b="1" dirty="0" err="1"/>
              <a:t>да</a:t>
            </a:r>
            <a:r>
              <a:rPr lang="en-US" sz="2100" b="1" dirty="0"/>
              <a:t> </a:t>
            </a:r>
            <a:r>
              <a:rPr lang="en-US" sz="2100" b="1" dirty="0" err="1"/>
              <a:t>дете</a:t>
            </a:r>
            <a:r>
              <a:rPr lang="en-US" sz="2100" b="1" dirty="0"/>
              <a:t> </a:t>
            </a:r>
            <a:r>
              <a:rPr lang="en-US" sz="2100" b="1" dirty="0" err="1"/>
              <a:t>чини</a:t>
            </a:r>
            <a:r>
              <a:rPr lang="en-US" sz="2100" b="1" dirty="0"/>
              <a:t> </a:t>
            </a:r>
            <a:r>
              <a:rPr lang="en-US" sz="2100" b="1" dirty="0" err="1"/>
              <a:t>моторичку</a:t>
            </a:r>
            <a:r>
              <a:rPr lang="en-US" sz="2100" b="1" dirty="0"/>
              <a:t> </a:t>
            </a:r>
            <a:r>
              <a:rPr lang="en-US" sz="2100" b="1" dirty="0" err="1"/>
              <a:t>вежбу</a:t>
            </a:r>
            <a:r>
              <a:rPr lang="en-US" sz="2100" b="1" dirty="0"/>
              <a:t> </a:t>
            </a:r>
            <a:r>
              <a:rPr lang="en-US" sz="2100" b="1" dirty="0" err="1"/>
              <a:t>од</a:t>
            </a:r>
            <a:r>
              <a:rPr lang="en-US" sz="2100" b="1" dirty="0"/>
              <a:t> </a:t>
            </a:r>
            <a:r>
              <a:rPr lang="en-US" sz="2100" b="1" dirty="0" err="1"/>
              <a:t>момента</a:t>
            </a:r>
            <a:r>
              <a:rPr lang="en-US" sz="2100" b="1" dirty="0"/>
              <a:t> </a:t>
            </a:r>
            <a:r>
              <a:rPr lang="en-US" sz="2100" b="1" dirty="0" err="1"/>
              <a:t>када</a:t>
            </a:r>
            <a:r>
              <a:rPr lang="en-US" sz="2100" b="1" dirty="0"/>
              <a:t> </a:t>
            </a:r>
            <a:r>
              <a:rPr lang="en-US" sz="2100" b="1" dirty="0" err="1"/>
              <a:t>креће</a:t>
            </a:r>
            <a:r>
              <a:rPr lang="en-US" sz="2100" b="1" dirty="0"/>
              <a:t> </a:t>
            </a:r>
            <a:r>
              <a:rPr lang="en-US" sz="2100" b="1" dirty="0" err="1"/>
              <a:t>према</a:t>
            </a:r>
            <a:r>
              <a:rPr lang="en-US" sz="2100" b="1" dirty="0"/>
              <a:t> </a:t>
            </a:r>
            <a:r>
              <a:rPr lang="en-US" sz="2100" b="1" dirty="0" err="1"/>
              <a:t>полици</a:t>
            </a:r>
            <a:r>
              <a:rPr lang="en-US" sz="2100" b="1" dirty="0"/>
              <a:t> </a:t>
            </a:r>
            <a:r>
              <a:rPr lang="en-US" sz="2100" b="1" dirty="0" err="1"/>
              <a:t>са</a:t>
            </a:r>
            <a:r>
              <a:rPr lang="en-US" sz="2100" b="1" dirty="0"/>
              <a:t> </a:t>
            </a:r>
            <a:r>
              <a:rPr lang="en-US" sz="2100" b="1" dirty="0" err="1"/>
              <a:t>сликовницама</a:t>
            </a:r>
            <a:r>
              <a:rPr lang="en-US" sz="2100" b="1" dirty="0"/>
              <a:t>, </a:t>
            </a:r>
            <a:r>
              <a:rPr lang="en-US" sz="2100" b="1" dirty="0" err="1"/>
              <a:t>бира</a:t>
            </a:r>
            <a:r>
              <a:rPr lang="en-US" sz="2100" b="1" dirty="0"/>
              <a:t> </a:t>
            </a:r>
            <a:r>
              <a:rPr lang="en-US" sz="2100" b="1" dirty="0" err="1"/>
              <a:t>одређену</a:t>
            </a:r>
            <a:r>
              <a:rPr lang="en-US" sz="2100" b="1" dirty="0"/>
              <a:t> </a:t>
            </a:r>
            <a:r>
              <a:rPr lang="en-US" sz="2100" b="1" dirty="0" err="1"/>
              <a:t>сликовницу</a:t>
            </a:r>
            <a:r>
              <a:rPr lang="en-US" sz="2100" b="1" dirty="0"/>
              <a:t>, </a:t>
            </a:r>
            <a:r>
              <a:rPr lang="en-US" sz="2100" b="1" dirty="0" err="1"/>
              <a:t>прелистава</a:t>
            </a:r>
            <a:r>
              <a:rPr lang="en-US" sz="2100" b="1" dirty="0"/>
              <a:t> </a:t>
            </a:r>
            <a:r>
              <a:rPr lang="en-US" sz="2100" b="1" dirty="0" err="1"/>
              <a:t>је</a:t>
            </a:r>
            <a:r>
              <a:rPr lang="en-US" sz="2100" b="1" dirty="0"/>
              <a:t>, </a:t>
            </a:r>
            <a:r>
              <a:rPr lang="en-US" sz="2100" b="1" dirty="0" err="1"/>
              <a:t>вуче</a:t>
            </a:r>
            <a:r>
              <a:rPr lang="en-US" sz="2100" b="1" dirty="0"/>
              <a:t> </a:t>
            </a:r>
            <a:r>
              <a:rPr lang="en-US" sz="2100" b="1" dirty="0" err="1"/>
              <a:t>прстићем</a:t>
            </a:r>
            <a:r>
              <a:rPr lang="en-US" sz="2100" b="1" dirty="0"/>
              <a:t> </a:t>
            </a:r>
            <a:r>
              <a:rPr lang="en-US" sz="2100" b="1" dirty="0" err="1"/>
              <a:t>по</a:t>
            </a:r>
            <a:r>
              <a:rPr lang="en-US" sz="2100" b="1" dirty="0"/>
              <a:t> </a:t>
            </a:r>
            <a:r>
              <a:rPr lang="en-US" sz="2100" b="1" dirty="0" err="1"/>
              <a:t>сликама</a:t>
            </a:r>
            <a:r>
              <a:rPr lang="en-US" sz="2100" b="1" dirty="0"/>
              <a:t> и </a:t>
            </a:r>
            <a:r>
              <a:rPr lang="en-US" sz="2100" b="1" dirty="0" err="1"/>
              <a:t>словима</a:t>
            </a:r>
            <a:r>
              <a:rPr lang="en-US" sz="2100" b="1" dirty="0"/>
              <a:t>, </a:t>
            </a:r>
            <a:r>
              <a:rPr lang="en-US" sz="2100" b="1" dirty="0" err="1"/>
              <a:t>преноси</a:t>
            </a:r>
            <a:r>
              <a:rPr lang="en-US" sz="2100" b="1" dirty="0"/>
              <a:t> </a:t>
            </a:r>
            <a:r>
              <a:rPr lang="en-US" sz="2100" b="1" dirty="0" err="1"/>
              <a:t>је</a:t>
            </a:r>
            <a:r>
              <a:rPr lang="en-US" sz="2100" b="1" dirty="0"/>
              <a:t> у </a:t>
            </a:r>
            <a:r>
              <a:rPr lang="en-US" sz="2100" b="1" dirty="0" err="1"/>
              <a:t>други</a:t>
            </a:r>
            <a:r>
              <a:rPr lang="en-US" sz="2100" b="1" dirty="0"/>
              <a:t> </a:t>
            </a:r>
            <a:r>
              <a:rPr lang="en-US" sz="2100" b="1" dirty="0" err="1"/>
              <a:t>део</a:t>
            </a:r>
            <a:r>
              <a:rPr lang="en-US" sz="2100" b="1" dirty="0"/>
              <a:t> </a:t>
            </a:r>
            <a:r>
              <a:rPr lang="en-US" sz="2100" b="1" dirty="0" err="1"/>
              <a:t>собе</a:t>
            </a:r>
            <a:r>
              <a:rPr lang="en-US" sz="2100" b="1" dirty="0"/>
              <a:t>, </a:t>
            </a:r>
            <a:r>
              <a:rPr lang="en-US" sz="2100" b="1" dirty="0" err="1"/>
              <a:t>прави</a:t>
            </a:r>
            <a:r>
              <a:rPr lang="en-US" sz="2100" b="1" dirty="0"/>
              <a:t> </a:t>
            </a:r>
            <a:r>
              <a:rPr lang="en-US" sz="2100" b="1" dirty="0" err="1"/>
              <a:t>драматизацију</a:t>
            </a:r>
            <a:r>
              <a:rPr lang="en-US" sz="2100" b="1" dirty="0"/>
              <a:t> </a:t>
            </a:r>
            <a:r>
              <a:rPr lang="en-US" sz="2100" b="1" dirty="0" err="1"/>
              <a:t>по</a:t>
            </a:r>
            <a:r>
              <a:rPr lang="en-US" sz="2100" b="1" dirty="0"/>
              <a:t> </a:t>
            </a:r>
            <a:r>
              <a:rPr lang="en-US" sz="2100" b="1" dirty="0" err="1"/>
              <a:t>њеном</a:t>
            </a:r>
            <a:r>
              <a:rPr lang="en-US" sz="2100" b="1" dirty="0"/>
              <a:t> </a:t>
            </a:r>
            <a:r>
              <a:rPr lang="en-US" sz="2100" b="1" dirty="0" err="1"/>
              <a:t>садржају</a:t>
            </a:r>
            <a:r>
              <a:rPr lang="en-US" sz="2100" b="1" dirty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графомоторика</a:t>
            </a:r>
            <a:r>
              <a:rPr lang="en-US" sz="2100" b="1" dirty="0"/>
              <a:t> – </a:t>
            </a:r>
            <a:r>
              <a:rPr lang="en-US" sz="2100" b="1" dirty="0" err="1"/>
              <a:t>развој</a:t>
            </a:r>
            <a:r>
              <a:rPr lang="en-US" sz="2100" b="1" dirty="0"/>
              <a:t> </a:t>
            </a:r>
            <a:r>
              <a:rPr lang="en-US" sz="2100" b="1" dirty="0" err="1"/>
              <a:t>ових</a:t>
            </a:r>
            <a:r>
              <a:rPr lang="en-US" sz="2100" b="1" dirty="0"/>
              <a:t> </a:t>
            </a:r>
            <a:r>
              <a:rPr lang="en-US" sz="2100" b="1" dirty="0" err="1"/>
              <a:t>способности</a:t>
            </a:r>
            <a:r>
              <a:rPr lang="en-US" sz="2100" b="1" dirty="0"/>
              <a:t> </a:t>
            </a:r>
            <a:r>
              <a:rPr lang="en-US" sz="2100" b="1" dirty="0" err="1"/>
              <a:t>је</a:t>
            </a:r>
            <a:r>
              <a:rPr lang="en-US" sz="2100" b="1" dirty="0"/>
              <a:t> </a:t>
            </a:r>
            <a:r>
              <a:rPr lang="en-US" sz="2100" b="1" dirty="0" err="1"/>
              <a:t>изузетно</a:t>
            </a:r>
            <a:r>
              <a:rPr lang="en-US" sz="2100" b="1" dirty="0"/>
              <a:t> </a:t>
            </a:r>
            <a:r>
              <a:rPr lang="en-US" sz="2100" b="1" dirty="0" err="1"/>
              <a:t>важан</a:t>
            </a:r>
            <a:r>
              <a:rPr lang="en-US" sz="2100" b="1" dirty="0"/>
              <a:t> у </a:t>
            </a:r>
            <a:r>
              <a:rPr lang="en-US" sz="2100" b="1" dirty="0" err="1"/>
              <a:t>годину</a:t>
            </a:r>
            <a:r>
              <a:rPr lang="en-US" sz="2100" b="1" dirty="0"/>
              <a:t> </a:t>
            </a:r>
            <a:r>
              <a:rPr lang="en-US" sz="2100" b="1" dirty="0" err="1"/>
              <a:t>пред</a:t>
            </a:r>
            <a:r>
              <a:rPr lang="en-US" sz="2100" b="1" dirty="0"/>
              <a:t> </a:t>
            </a:r>
            <a:r>
              <a:rPr lang="en-US" sz="2100" b="1" dirty="0" err="1"/>
              <a:t>полазак</a:t>
            </a:r>
            <a:r>
              <a:rPr lang="en-US" sz="2100" b="1" dirty="0"/>
              <a:t> у </a:t>
            </a:r>
            <a:r>
              <a:rPr lang="en-US" sz="2100" b="1" dirty="0" err="1"/>
              <a:t>школу</a:t>
            </a:r>
            <a:r>
              <a:rPr lang="en-US" sz="2100" b="1" dirty="0"/>
              <a:t>, </a:t>
            </a:r>
            <a:r>
              <a:rPr lang="en-US" sz="2100" b="1" dirty="0" err="1"/>
              <a:t>односно</a:t>
            </a:r>
            <a:r>
              <a:rPr lang="en-US" sz="2100" b="1" dirty="0"/>
              <a:t> </a:t>
            </a:r>
            <a:r>
              <a:rPr lang="en-US" sz="2100" b="1" dirty="0" err="1"/>
              <a:t>представља</a:t>
            </a:r>
            <a:r>
              <a:rPr lang="en-US" sz="2100" b="1" dirty="0"/>
              <a:t> </a:t>
            </a:r>
            <a:r>
              <a:rPr lang="en-US" sz="2100" b="1" dirty="0" err="1"/>
              <a:t>услов</a:t>
            </a:r>
            <a:r>
              <a:rPr lang="en-US" sz="2100" b="1" dirty="0"/>
              <a:t> </a:t>
            </a:r>
            <a:r>
              <a:rPr lang="en-US" sz="2100" b="1" dirty="0" err="1"/>
              <a:t>за</a:t>
            </a:r>
            <a:r>
              <a:rPr lang="en-US" sz="2100" b="1" dirty="0"/>
              <a:t> </a:t>
            </a:r>
            <a:r>
              <a:rPr lang="en-US" sz="2100" b="1" dirty="0" err="1"/>
              <a:t>усвајање</a:t>
            </a:r>
            <a:r>
              <a:rPr lang="en-US" sz="2100" b="1" dirty="0"/>
              <a:t> </a:t>
            </a:r>
            <a:r>
              <a:rPr lang="en-US" sz="2100" b="1" dirty="0" err="1"/>
              <a:t>облика</a:t>
            </a:r>
            <a:r>
              <a:rPr lang="en-US" sz="2100" b="1" dirty="0"/>
              <a:t> и </a:t>
            </a:r>
            <a:r>
              <a:rPr lang="en-US" sz="2100" b="1" dirty="0" err="1"/>
              <a:t>писање</a:t>
            </a:r>
            <a:r>
              <a:rPr lang="en-US" sz="2100" b="1" dirty="0"/>
              <a:t> </a:t>
            </a:r>
            <a:r>
              <a:rPr lang="en-US" sz="2100" b="1" dirty="0" err="1"/>
              <a:t>првих</a:t>
            </a:r>
            <a:r>
              <a:rPr lang="en-US" sz="2100" b="1" dirty="0"/>
              <a:t> </a:t>
            </a:r>
            <a:r>
              <a:rPr lang="en-US" sz="2100" b="1" dirty="0" err="1"/>
              <a:t>слова</a:t>
            </a:r>
            <a:r>
              <a:rPr lang="en-US" sz="2100" b="1" dirty="0"/>
              <a:t> и </a:t>
            </a:r>
            <a:r>
              <a:rPr lang="en-US" sz="2100" b="1" dirty="0" err="1"/>
              <a:t>бројева</a:t>
            </a:r>
            <a:r>
              <a:rPr lang="en-US" sz="2100" b="1" dirty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свести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себи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– </a:t>
            </a:r>
            <a:r>
              <a:rPr lang="en-US" sz="2100" b="1" dirty="0" err="1"/>
              <a:t>дете</a:t>
            </a:r>
            <a:r>
              <a:rPr lang="en-US" sz="2100" b="1" dirty="0"/>
              <a:t> </a:t>
            </a:r>
            <a:r>
              <a:rPr lang="en-US" sz="2100" b="1" dirty="0" err="1"/>
              <a:t>стиче</a:t>
            </a:r>
            <a:r>
              <a:rPr lang="en-US" sz="2100" b="1" dirty="0"/>
              <a:t> </a:t>
            </a:r>
            <a:r>
              <a:rPr lang="en-US" sz="2100" b="1" dirty="0" err="1"/>
              <a:t>свест</a:t>
            </a:r>
            <a:r>
              <a:rPr lang="en-US" sz="2100" b="1" dirty="0"/>
              <a:t> о </a:t>
            </a:r>
            <a:r>
              <a:rPr lang="en-US" sz="2100" b="1" dirty="0" err="1"/>
              <a:t>томе</a:t>
            </a:r>
            <a:r>
              <a:rPr lang="en-US" sz="2100" b="1" dirty="0"/>
              <a:t> </a:t>
            </a:r>
            <a:r>
              <a:rPr lang="en-US" sz="2100" b="1" dirty="0" err="1"/>
              <a:t>како</a:t>
            </a:r>
            <a:r>
              <a:rPr lang="en-US" sz="2100" b="1" dirty="0"/>
              <a:t> </a:t>
            </a:r>
            <a:r>
              <a:rPr lang="en-US" sz="2100" b="1" dirty="0" err="1"/>
              <a:t>изгледа</a:t>
            </a:r>
            <a:r>
              <a:rPr lang="en-US" sz="2100" b="1" dirty="0"/>
              <a:t>, </a:t>
            </a:r>
            <a:r>
              <a:rPr lang="en-US" sz="2100" b="1" dirty="0" err="1"/>
              <a:t>шта</a:t>
            </a:r>
            <a:r>
              <a:rPr lang="en-US" sz="2100" b="1" dirty="0"/>
              <a:t> </a:t>
            </a:r>
            <a:r>
              <a:rPr lang="en-US" sz="2100" b="1" dirty="0" err="1"/>
              <a:t>све</a:t>
            </a:r>
            <a:r>
              <a:rPr lang="en-US" sz="2100" b="1" dirty="0"/>
              <a:t> </a:t>
            </a:r>
            <a:r>
              <a:rPr lang="en-US" sz="2100" b="1" dirty="0" err="1"/>
              <a:t>може</a:t>
            </a:r>
            <a:r>
              <a:rPr lang="en-US" sz="2100" b="1" dirty="0"/>
              <a:t> </a:t>
            </a:r>
            <a:r>
              <a:rPr lang="en-US" sz="2100" b="1" dirty="0" err="1"/>
              <a:t>да</a:t>
            </a:r>
            <a:r>
              <a:rPr lang="en-US" sz="2100" b="1" dirty="0"/>
              <a:t> </a:t>
            </a:r>
            <a:r>
              <a:rPr lang="en-US" sz="2100" b="1" dirty="0" err="1"/>
              <a:t>ради</a:t>
            </a:r>
            <a:r>
              <a:rPr lang="en-US" sz="2100" b="1" dirty="0"/>
              <a:t> </a:t>
            </a:r>
            <a:r>
              <a:rPr lang="en-US" sz="2100" b="1" dirty="0" err="1"/>
              <a:t>сада</a:t>
            </a:r>
            <a:r>
              <a:rPr lang="en-US" sz="2100" b="1" dirty="0"/>
              <a:t>, </a:t>
            </a:r>
            <a:r>
              <a:rPr lang="en-US" sz="2100" b="1" dirty="0" err="1"/>
              <a:t>чиме</a:t>
            </a:r>
            <a:r>
              <a:rPr lang="en-US" sz="2100" b="1" dirty="0"/>
              <a:t> </a:t>
            </a:r>
            <a:r>
              <a:rPr lang="en-US" sz="2100" b="1" dirty="0" err="1"/>
              <a:t>ће</a:t>
            </a:r>
            <a:r>
              <a:rPr lang="en-US" sz="2100" b="1" dirty="0"/>
              <a:t> </a:t>
            </a:r>
            <a:r>
              <a:rPr lang="en-US" sz="2100" b="1" dirty="0" err="1"/>
              <a:t>се</a:t>
            </a:r>
            <a:r>
              <a:rPr lang="en-US" sz="2100" b="1" dirty="0"/>
              <a:t> </a:t>
            </a:r>
            <a:r>
              <a:rPr lang="en-US" sz="2100" b="1" dirty="0" err="1"/>
              <a:t>бавити</a:t>
            </a:r>
            <a:r>
              <a:rPr lang="en-US" sz="2100" b="1" dirty="0"/>
              <a:t> </a:t>
            </a:r>
            <a:r>
              <a:rPr lang="en-US" sz="2100" b="1" dirty="0" err="1"/>
              <a:t>кад</a:t>
            </a:r>
            <a:r>
              <a:rPr lang="en-US" sz="2100" b="1" dirty="0"/>
              <a:t> </a:t>
            </a:r>
            <a:r>
              <a:rPr lang="en-US" sz="2100" b="1" dirty="0" err="1"/>
              <a:t>порасте</a:t>
            </a:r>
            <a:r>
              <a:rPr lang="en-US" sz="2100" b="1" dirty="0"/>
              <a:t>;</a:t>
            </a:r>
            <a:endParaRPr lang="sr-Latn-RS" sz="2100" b="1" dirty="0"/>
          </a:p>
          <a:p>
            <a:pPr lvl="0"/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развој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свести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свету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</a:t>
            </a:r>
            <a:r>
              <a:rPr lang="en-US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100" b="1" dirty="0"/>
              <a:t>– </a:t>
            </a:r>
            <a:r>
              <a:rPr lang="en-US" sz="2100" b="1" dirty="0" err="1"/>
              <a:t>другови</a:t>
            </a:r>
            <a:r>
              <a:rPr lang="en-US" sz="2100" b="1" dirty="0"/>
              <a:t>, </a:t>
            </a:r>
            <a:r>
              <a:rPr lang="en-US" sz="2100" b="1" dirty="0" err="1"/>
              <a:t>породица</a:t>
            </a:r>
            <a:r>
              <a:rPr lang="en-US" sz="2100" b="1" dirty="0"/>
              <a:t>, </a:t>
            </a:r>
            <a:r>
              <a:rPr lang="en-US" sz="2100" b="1" dirty="0" err="1"/>
              <a:t>родбина</a:t>
            </a:r>
            <a:r>
              <a:rPr lang="en-US" sz="2100" b="1" dirty="0"/>
              <a:t>, </a:t>
            </a:r>
            <a:r>
              <a:rPr lang="en-US" sz="2100" b="1" dirty="0" err="1"/>
              <a:t>место</a:t>
            </a:r>
            <a:r>
              <a:rPr lang="en-US" sz="2100" b="1" dirty="0"/>
              <a:t> у </a:t>
            </a:r>
            <a:r>
              <a:rPr lang="en-US" sz="2100" b="1" dirty="0" err="1"/>
              <a:t>коме</a:t>
            </a:r>
            <a:r>
              <a:rPr lang="en-US" sz="2100" b="1" dirty="0"/>
              <a:t> </a:t>
            </a:r>
            <a:r>
              <a:rPr lang="en-US" sz="2100" b="1" dirty="0" err="1"/>
              <a:t>живимо</a:t>
            </a:r>
            <a:r>
              <a:rPr lang="en-US" sz="2100" b="1" dirty="0"/>
              <a:t>, </a:t>
            </a:r>
            <a:r>
              <a:rPr lang="en-US" sz="2100" b="1" dirty="0" err="1"/>
              <a:t>саобраћај</a:t>
            </a:r>
            <a:r>
              <a:rPr lang="en-US" sz="2100" b="1" dirty="0"/>
              <a:t>, </a:t>
            </a:r>
            <a:r>
              <a:rPr lang="en-US" sz="2100" b="1" dirty="0" err="1"/>
              <a:t>занимања</a:t>
            </a:r>
            <a:r>
              <a:rPr lang="en-US" sz="2100" b="1" dirty="0"/>
              <a:t>, </a:t>
            </a:r>
            <a:r>
              <a:rPr lang="en-US" sz="2100" b="1" dirty="0" err="1"/>
              <a:t>живи</a:t>
            </a:r>
            <a:r>
              <a:rPr lang="en-US" sz="2100" b="1" dirty="0"/>
              <a:t> и </a:t>
            </a:r>
            <a:r>
              <a:rPr lang="en-US" sz="2100" b="1" dirty="0" err="1"/>
              <a:t>неживи</a:t>
            </a:r>
            <a:r>
              <a:rPr lang="en-US" sz="2100" b="1" dirty="0"/>
              <a:t> </a:t>
            </a:r>
            <a:r>
              <a:rPr lang="en-US" sz="2100" b="1" dirty="0" err="1"/>
              <a:t>свет</a:t>
            </a:r>
            <a:r>
              <a:rPr lang="en-US" sz="2100" b="1" dirty="0"/>
              <a:t>, </a:t>
            </a:r>
            <a:r>
              <a:rPr lang="en-US" sz="2100" b="1" dirty="0" err="1"/>
              <a:t>природне</a:t>
            </a:r>
            <a:r>
              <a:rPr lang="en-US" sz="2100" b="1" dirty="0"/>
              <a:t> </a:t>
            </a:r>
            <a:r>
              <a:rPr lang="en-US" sz="2100" b="1" dirty="0" err="1"/>
              <a:t>појаве</a:t>
            </a:r>
            <a:r>
              <a:rPr lang="en-US" sz="2100" b="1" dirty="0"/>
              <a:t>, </a:t>
            </a:r>
            <a:r>
              <a:rPr lang="en-US" sz="2100" b="1" dirty="0" err="1"/>
              <a:t>васиона</a:t>
            </a:r>
            <a:r>
              <a:rPr lang="en-US" sz="2100" b="1" dirty="0"/>
              <a:t> – </a:t>
            </a:r>
            <a:r>
              <a:rPr lang="en-US" sz="2100" b="1" dirty="0" err="1"/>
              <a:t>сва</a:t>
            </a:r>
            <a:r>
              <a:rPr lang="en-US" sz="2100" b="1" dirty="0"/>
              <a:t> </a:t>
            </a:r>
            <a:r>
              <a:rPr lang="en-US" sz="2100" b="1" dirty="0" err="1"/>
              <a:t>ова</a:t>
            </a:r>
            <a:r>
              <a:rPr lang="en-US" sz="2100" b="1" dirty="0"/>
              <a:t> </a:t>
            </a:r>
            <a:r>
              <a:rPr lang="en-US" sz="2100" b="1" dirty="0" err="1"/>
              <a:t>сазнања</a:t>
            </a:r>
            <a:r>
              <a:rPr lang="en-US" sz="2100" b="1" dirty="0"/>
              <a:t> </a:t>
            </a:r>
            <a:r>
              <a:rPr lang="en-US" sz="2100" b="1" dirty="0" err="1"/>
              <a:t>дете</a:t>
            </a:r>
            <a:r>
              <a:rPr lang="en-US" sz="2100" b="1" dirty="0"/>
              <a:t> </a:t>
            </a:r>
            <a:r>
              <a:rPr lang="en-US" sz="2100" b="1" dirty="0" err="1"/>
              <a:t>може</a:t>
            </a:r>
            <a:r>
              <a:rPr lang="en-US" sz="2100" b="1" dirty="0"/>
              <a:t> </a:t>
            </a:r>
            <a:r>
              <a:rPr lang="en-US" sz="2100" b="1" dirty="0" err="1"/>
              <a:t>створити</a:t>
            </a:r>
            <a:r>
              <a:rPr lang="en-US" sz="2100" b="1" dirty="0"/>
              <a:t> </a:t>
            </a:r>
            <a:r>
              <a:rPr lang="en-US" sz="2100" b="1" dirty="0" err="1"/>
              <a:t>из</a:t>
            </a:r>
            <a:r>
              <a:rPr lang="en-US" sz="2100" b="1" dirty="0"/>
              <a:t> </a:t>
            </a:r>
            <a:r>
              <a:rPr lang="en-US" sz="2100" b="1" dirty="0" err="1"/>
              <a:t>добре</a:t>
            </a:r>
            <a:r>
              <a:rPr lang="en-US" sz="2100" b="1" dirty="0"/>
              <a:t> </a:t>
            </a:r>
            <a:r>
              <a:rPr lang="sr-Cyrl-RS" sz="2100" b="1" dirty="0" smtClean="0"/>
              <a:t>књиге</a:t>
            </a:r>
            <a:r>
              <a:rPr lang="en-US" sz="2100" b="1" dirty="0" smtClean="0"/>
              <a:t>.</a:t>
            </a:r>
            <a:endParaRPr lang="sr-Latn-RS" sz="2100" b="1" dirty="0"/>
          </a:p>
          <a:p>
            <a:endParaRPr lang="sr-Cyrl-RS" sz="2000" dirty="0" smtClean="0"/>
          </a:p>
          <a:p>
            <a:endParaRPr lang="sr-Cyrl-RS" sz="2000" dirty="0" smtClean="0"/>
          </a:p>
          <a:p>
            <a:endParaRPr lang="sr-Cyrl-RS" sz="2000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1637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7162"/>
            <a:ext cx="10515600" cy="919163"/>
          </a:xfrm>
        </p:spPr>
        <p:txBody>
          <a:bodyPr/>
          <a:lstStyle/>
          <a:p>
            <a:r>
              <a:rPr lang="sr-Cyrl-RS" dirty="0" smtClean="0"/>
              <a:t>Уместо резимеа: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42963"/>
            <a:ext cx="10515600" cy="53340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Издвојте најважније подстицаје за дечји развој у дружењу детета са књигом.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Да ли се језик књижевног дела разликује од свакодневног говора? Образложите.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За или против бајки? Ваш став?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Да ли детету треба причати или читати?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Прокоментаришите заступљеност </a:t>
            </a:r>
            <a:r>
              <a:rPr lang="sr-Cyrl-RS" dirty="0" err="1" smtClean="0"/>
              <a:t>књ</a:t>
            </a:r>
            <a:r>
              <a:rPr lang="sr-Cyrl-RS" dirty="0" smtClean="0"/>
              <a:t>. родова у раду са децом?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Издвојте </a:t>
            </a:r>
            <a:r>
              <a:rPr lang="sr-Cyrl-RS" dirty="0" err="1" smtClean="0"/>
              <a:t>књ</a:t>
            </a:r>
            <a:r>
              <a:rPr lang="sr-Cyrl-RS" dirty="0" smtClean="0"/>
              <a:t>. врсте које деца највише воле?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Који су најважнији критеријуми у избору </a:t>
            </a:r>
            <a:r>
              <a:rPr lang="sr-Cyrl-RS" dirty="0" err="1" smtClean="0"/>
              <a:t>књ</a:t>
            </a:r>
            <a:r>
              <a:rPr lang="sr-Cyrl-RS" dirty="0" smtClean="0"/>
              <a:t>. дела?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Како се васпитач припрема за интерпретацију </a:t>
            </a:r>
            <a:r>
              <a:rPr lang="sr-Cyrl-RS" dirty="0" err="1" smtClean="0"/>
              <a:t>књ</a:t>
            </a:r>
            <a:r>
              <a:rPr lang="sr-Cyrl-RS" dirty="0" smtClean="0"/>
              <a:t>. дела?</a:t>
            </a:r>
          </a:p>
          <a:p>
            <a:pPr marL="514350" indent="-514350">
              <a:buFont typeface="+mj-lt"/>
              <a:buAutoNum type="arabicPeriod"/>
            </a:pPr>
            <a:r>
              <a:rPr lang="sr-Cyrl-RS" dirty="0" smtClean="0"/>
              <a:t>Има ли разлике: читање детету – читање са дететом? Објасните!</a:t>
            </a:r>
          </a:p>
          <a:p>
            <a:pPr marL="514350" indent="-514350">
              <a:buFont typeface="+mj-lt"/>
              <a:buAutoNum type="arabicPeriod"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129310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880</Words>
  <Application>Microsoft Office PowerPoint</Application>
  <PresentationFormat>Widescreen</PresentationFormat>
  <Paragraphs>63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Shruti</vt:lpstr>
      <vt:lpstr>Times New Roman</vt:lpstr>
      <vt:lpstr>Wingdings</vt:lpstr>
      <vt:lpstr>Office Theme</vt:lpstr>
      <vt:lpstr>Избор књижевног дела</vt:lpstr>
      <vt:lpstr> Књижевне врсте у раду са децом  </vt:lpstr>
      <vt:lpstr>Књижевне врсте у раду са децом </vt:lpstr>
      <vt:lpstr>  Избор књижевног дела   </vt:lpstr>
      <vt:lpstr> Избор књижевног дела  </vt:lpstr>
      <vt:lpstr>  Циљеви који се постижу коришћењем књига:  </vt:lpstr>
      <vt:lpstr>Уместо резимеа: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Избор књижевног дела</dc:title>
  <dc:creator>Mirjana</dc:creator>
  <cp:lastModifiedBy>No-01</cp:lastModifiedBy>
  <cp:revision>22</cp:revision>
  <dcterms:created xsi:type="dcterms:W3CDTF">2018-03-04T20:22:37Z</dcterms:created>
  <dcterms:modified xsi:type="dcterms:W3CDTF">2020-02-12T18:36:29Z</dcterms:modified>
</cp:coreProperties>
</file>