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3" r:id="rId7"/>
    <p:sldId id="264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/>
              <a:t>Р</a:t>
            </a:r>
            <a:r>
              <a:rPr lang="sr-Cyrl-RS" dirty="0" smtClean="0"/>
              <a:t>азвијање перцептивних вештина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71964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491012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Развијање перцептивних вештина деце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15844"/>
            <a:ext cx="8915400" cy="4595378"/>
          </a:xfrm>
        </p:spPr>
        <p:txBody>
          <a:bodyPr>
            <a:normAutofit/>
          </a:bodyPr>
          <a:lstStyle/>
          <a:p>
            <a:pPr algn="just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Најважнији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циљ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перцептивних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активности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у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раду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децом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је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неговање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развијање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изоштравање</a:t>
            </a:r>
            <a:r>
              <a:rPr lang="sr-Cyrl-C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CS" b="1" dirty="0">
                <a:latin typeface="Calibri" panose="020F0502020204030204" pitchFamily="34" charset="0"/>
                <a:cs typeface="Calibri" panose="020F0502020204030204" pitchFamily="34" charset="0"/>
              </a:rPr>
              <a:t>чулне осетљивости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Cyrl-RS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sr-Cyrl-CS" dirty="0" smtClean="0">
                <a:latin typeface="Calibri" panose="020F0502020204030204" pitchFamily="34" charset="0"/>
                <a:cs typeface="Calibri" panose="020F0502020204030204" pitchFamily="34" charset="0"/>
              </a:rPr>
              <a:t>оред 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овог циља, постоји још један функционалан – </a:t>
            </a:r>
            <a:r>
              <a:rPr lang="sr-Cyrl-CS" b="1" dirty="0">
                <a:latin typeface="Calibri" panose="020F0502020204030204" pitchFamily="34" charset="0"/>
                <a:cs typeface="Calibri" panose="020F0502020204030204" pitchFamily="34" charset="0"/>
              </a:rPr>
              <a:t>опажање детета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 треба да буде </a:t>
            </a:r>
            <a:r>
              <a:rPr lang="sr-Cyrl-CS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развијено, 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јер је </a:t>
            </a:r>
            <a:r>
              <a:rPr lang="sr-Cyrl-CS" b="1" dirty="0">
                <a:latin typeface="Calibri" panose="020F0502020204030204" pitchFamily="34" charset="0"/>
                <a:cs typeface="Calibri" panose="020F0502020204030204" pitchFamily="34" charset="0"/>
              </a:rPr>
              <a:t>повезано са мисаоном активношћу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 која доводи до </a:t>
            </a:r>
            <a:r>
              <a:rPr lang="sr-Cyrl-CS" b="1" dirty="0">
                <a:latin typeface="Calibri" panose="020F0502020204030204" pitchFamily="34" charset="0"/>
                <a:cs typeface="Calibri" panose="020F0502020204030204" pitchFamily="34" charset="0"/>
              </a:rPr>
              <a:t>сазнања.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Cyrl-CS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CS" dirty="0" smtClean="0">
                <a:latin typeface="Calibri" panose="020F0502020204030204" pitchFamily="34" charset="0"/>
                <a:cs typeface="Calibri" panose="020F0502020204030204" pitchFamily="34" charset="0"/>
              </a:rPr>
              <a:t>То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, другим речима, значи да је развој опажања битан предуслов интелектуалне зрелости детета. А мишљење је повезано са говором</a:t>
            </a:r>
            <a:r>
              <a:rPr lang="sr-Cyrl-C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Искуства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која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детет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стиче</a:t>
            </a:r>
            <a:r>
              <a:rPr lang="sr-Cyrl-C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чул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има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предуслов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су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стицање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осталих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врста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сазнања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, првенствено оних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која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преносе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изражавају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вербалним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путем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симболичке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начин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е.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Код деце се прво јавља практично-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опажајно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мишљење, следи </a:t>
            </a:r>
            <a:r>
              <a:rPr lang="sr-Cyrl-RS" dirty="0" err="1">
                <a:latin typeface="Calibri" panose="020F0502020204030204" pitchFamily="34" charset="0"/>
                <a:cs typeface="Calibri" panose="020F0502020204030204" pitchFamily="34" charset="0"/>
              </a:rPr>
              <a:t>опажајно-представно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 мишљење (симболичко), а потом логичко или појмовно мишљење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0" algn="just"/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Опажање деце млађег узраста није планско ни систематско.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Деца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прво 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оспособљавају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уочавају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облике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боје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величине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а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затим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CS" dirty="0">
                <a:latin typeface="Calibri" panose="020F0502020204030204" pitchFamily="34" charset="0"/>
                <a:cs typeface="Calibri" panose="020F0502020204030204" pitchFamily="34" charset="0"/>
              </a:rPr>
              <a:t>да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запажено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систематизуј</a:t>
            </a:r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у.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Cyrl-CS" b="1" dirty="0" smtClean="0"/>
          </a:p>
          <a:p>
            <a:endParaRPr lang="sr-Latn-RS" dirty="0"/>
          </a:p>
          <a:p>
            <a:endParaRPr lang="sr-Cyrl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4124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80222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Развијање перцептивних вештина деце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04332"/>
            <a:ext cx="8915400" cy="470689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sr-Cyrl-C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Разноврсно </a:t>
            </a:r>
            <a:r>
              <a:rPr lang="sr-Cyrl-CS" sz="1900" b="1" dirty="0">
                <a:latin typeface="Arial" panose="020B0604020202020204" pitchFamily="34" charset="0"/>
                <a:cs typeface="Arial" panose="020B0604020202020204" pitchFamily="34" charset="0"/>
              </a:rPr>
              <a:t>коришћење чула на раном узрасту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, може значајно утицати на интелектуалне потенцијале деце. На пример, </a:t>
            </a:r>
            <a:r>
              <a:rPr lang="sr-Cyrl-CS" sz="1900" i="1" dirty="0" err="1">
                <a:latin typeface="Arial" panose="020B0604020202020204" pitchFamily="34" charset="0"/>
                <a:cs typeface="Arial" panose="020B0604020202020204" pitchFamily="34" charset="0"/>
              </a:rPr>
              <a:t>Фребелови</a:t>
            </a:r>
            <a:r>
              <a:rPr lang="sr-Cyrl-CS" sz="1900" i="1" dirty="0">
                <a:latin typeface="Arial" panose="020B0604020202020204" pitchFamily="34" charset="0"/>
                <a:cs typeface="Arial" panose="020B0604020202020204" pitchFamily="34" charset="0"/>
              </a:rPr>
              <a:t> дарови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, први целовит и оригиналан систем </a:t>
            </a:r>
            <a:r>
              <a:rPr lang="sr-Cyrl-CS" sz="1900" dirty="0" err="1">
                <a:latin typeface="Arial" panose="020B0604020202020204" pitchFamily="34" charset="0"/>
                <a:cs typeface="Arial" panose="020B0604020202020204" pitchFamily="34" charset="0"/>
              </a:rPr>
              <a:t>дидактичкух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 игара за предшколску децу: </a:t>
            </a:r>
            <a:r>
              <a:rPr lang="sr-Cyrl-CS" sz="1900" i="1" dirty="0">
                <a:latin typeface="Arial" panose="020B0604020202020204" pitchFamily="34" charset="0"/>
                <a:cs typeface="Arial" panose="020B0604020202020204" pitchFamily="34" charset="0"/>
              </a:rPr>
              <a:t>први дар лопта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. (Лопте различито обојене, мале, меке. Љуљајући лопте на врпци у разним правцима,  и </a:t>
            </a:r>
            <a:r>
              <a:rPr lang="sr-Cyrl-CS" sz="1900" dirty="0" err="1">
                <a:latin typeface="Arial" panose="020B0604020202020204" pitchFamily="34" charset="0"/>
                <a:cs typeface="Arial" panose="020B0604020202020204" pitchFamily="34" charset="0"/>
              </a:rPr>
              <a:t>изгварајући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 при том: напред-назад, горе-доле, лево-десно, мајка код детета </a:t>
            </a:r>
            <a:r>
              <a:rPr lang="sr-Cyrl-CS" sz="1900" dirty="0" err="1">
                <a:latin typeface="Arial" panose="020B0604020202020204" pitchFamily="34" charset="0"/>
                <a:cs typeface="Arial" panose="020B0604020202020204" pitchFamily="34" charset="0"/>
              </a:rPr>
              <a:t>равија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 представе о простору</a:t>
            </a:r>
            <a:r>
              <a:rPr lang="sr-Cyrl-C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Изузетно су корисне и вежбе </a:t>
            </a:r>
            <a:r>
              <a:rPr lang="sr-Cyrl-C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шнирања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, закопчавања дугмади, везивања пертли, итд. Деца развијају моторичку спретност, опажање, самосталност, упорност и др</a:t>
            </a:r>
            <a:r>
              <a:rPr lang="sr-Cyrl-C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sr-Cyrl-C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Такође 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су добре и вежбе разврставања разноврсних предмета (копчи, дугмади, пертли, трачица и </a:t>
            </a:r>
            <a:r>
              <a:rPr lang="sr-Cyrl-CS" sz="1900" dirty="0" err="1">
                <a:latin typeface="Arial" panose="020B0604020202020204" pitchFamily="34" charset="0"/>
                <a:cs typeface="Arial" panose="020B0604020202020204" pitchFamily="34" charset="0"/>
              </a:rPr>
              <a:t>сл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); сличних предмета (разних семенки, коштица различитог воћа, сврставање предмета по боји, по величини, по карактеристикама облика итд. </a:t>
            </a:r>
            <a:endParaRPr lang="sr-Cyrl-C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Битан елеменат на којем васпитач мора истовремено да ради је и развој дечије </a:t>
            </a:r>
            <a:r>
              <a:rPr lang="sr-Cyrl-CS" sz="1900" b="1" dirty="0">
                <a:latin typeface="Arial" panose="020B0604020202020204" pitchFamily="34" charset="0"/>
                <a:cs typeface="Arial" panose="020B0604020202020204" pitchFamily="34" charset="0"/>
              </a:rPr>
              <a:t>слушне пажње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C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C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зависности </a:t>
            </a:r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од активности можемо разликовати опажање помоћу </a:t>
            </a:r>
            <a:r>
              <a:rPr lang="sr-Cyrl-CS" sz="2000" b="1" dirty="0">
                <a:latin typeface="Arial" panose="020B0604020202020204" pitchFamily="34" charset="0"/>
                <a:cs typeface="Arial" panose="020B0604020202020204" pitchFamily="34" charset="0"/>
              </a:rPr>
              <a:t>чула вида, чула слуха, чула додира, чула укуса и чула мириса.</a:t>
            </a:r>
            <a:r>
              <a:rPr lang="sr-Cyrl-C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CS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dirty="0"/>
          </a:p>
          <a:p>
            <a:pPr lvl="0"/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4038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5188"/>
          </a:xfrm>
        </p:spPr>
        <p:txBody>
          <a:bodyPr/>
          <a:lstStyle/>
          <a:p>
            <a:r>
              <a:rPr lang="sr-Cyrl-RS" dirty="0"/>
              <a:t>Примери активности: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94263"/>
            <a:ext cx="8915400" cy="4416959"/>
          </a:xfrm>
        </p:spPr>
        <p:txBody>
          <a:bodyPr>
            <a:normAutofit/>
          </a:bodyPr>
          <a:lstStyle/>
          <a:p>
            <a:pPr lvl="0"/>
            <a:endParaRPr lang="sr-Cyrl-RS" b="1" dirty="0" smtClean="0"/>
          </a:p>
          <a:p>
            <a:pPr marL="0" lvl="0" indent="0">
              <a:buNone/>
            </a:pPr>
            <a:r>
              <a:rPr lang="sr-Cyrl-RS" b="1" dirty="0" smtClean="0"/>
              <a:t>              </a:t>
            </a:r>
            <a:endParaRPr lang="sr-Latn-RS" dirty="0" smtClean="0"/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Запажа детаље на предметима ( неравнине, шупљине, спојеве, испитује их кажипрстом)  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Разликује предмете по величини ( велико, мало, разврстава их по величини</a:t>
            </a:r>
            <a:endParaRPr lang="sr-Latn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На основу додира дете погађа који је предмет у џаку/торби.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 мирису препознаје јело за ручак.</a:t>
            </a:r>
          </a:p>
          <a:p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По укусу препознаје воће или неку посластицу.</a:t>
            </a:r>
            <a:endParaRPr lang="sr-Latn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00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68351"/>
            <a:ext cx="8911687" cy="579864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Примери активности: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71600"/>
            <a:ext cx="8915400" cy="4539622"/>
          </a:xfrm>
        </p:spPr>
        <p:txBody>
          <a:bodyPr>
            <a:normAutofit lnSpcReduction="10000"/>
          </a:bodyPr>
          <a:lstStyle/>
          <a:p>
            <a:r>
              <a:rPr lang="sr-Cyrl-CS" b="1" dirty="0"/>
              <a:t>Пример 1</a:t>
            </a:r>
            <a:r>
              <a:rPr lang="sr-Cyrl-CS" dirty="0"/>
              <a:t>: </a:t>
            </a:r>
            <a:r>
              <a:rPr lang="sr-Cyrl-CS" b="1" i="1" dirty="0"/>
              <a:t>лети – лети</a:t>
            </a:r>
            <a:endParaRPr lang="sr-Latn-RS" dirty="0"/>
          </a:p>
          <a:p>
            <a:pPr marL="0" indent="0">
              <a:buNone/>
            </a:pPr>
            <a:r>
              <a:rPr lang="sr-Cyrl-CS" dirty="0" smtClean="0"/>
              <a:t>Правило </a:t>
            </a:r>
            <a:r>
              <a:rPr lang="sr-Cyrl-CS" dirty="0"/>
              <a:t>је једноставно и гласи да деца након изговорене речи која се односи на нешто што лети подигну кажипрст (нпр. лети – лети ласта), а ако се именује нешто што не лети тада им кажипрсти морају остати на коленима или на клупи. </a:t>
            </a:r>
            <a:endParaRPr lang="sr-Latn-RS" dirty="0"/>
          </a:p>
          <a:p>
            <a:r>
              <a:rPr lang="sr-Cyrl-CS" b="1" dirty="0"/>
              <a:t>Пример 2:</a:t>
            </a:r>
            <a:r>
              <a:rPr lang="sr-Cyrl-CS" dirty="0"/>
              <a:t> </a:t>
            </a:r>
            <a:r>
              <a:rPr lang="sr-Cyrl-CS" b="1" i="1" dirty="0"/>
              <a:t>Потапши колена</a:t>
            </a:r>
            <a:endParaRPr lang="sr-Latn-RS" dirty="0"/>
          </a:p>
          <a:p>
            <a:pPr marL="0" indent="0">
              <a:buNone/>
            </a:pPr>
            <a:r>
              <a:rPr lang="sr-Cyrl-CS" i="1" dirty="0"/>
              <a:t>Васпитач говори кратку причу. Пре казивања договори се са децом да на помену имена предмета или животиње са сличица које су окачене на паноу, деца потапшу колена. Васпитач мора јасно и полако да  изговара </a:t>
            </a:r>
            <a:r>
              <a:rPr lang="sr-Cyrl-CS" i="1" dirty="0" smtClean="0"/>
              <a:t>текст.</a:t>
            </a:r>
            <a:endParaRPr lang="sr-Latn-RS" dirty="0"/>
          </a:p>
          <a:p>
            <a:r>
              <a:rPr lang="sr-Cyrl-CS" b="1" dirty="0"/>
              <a:t>Пример 3:</a:t>
            </a:r>
            <a:r>
              <a:rPr lang="sr-Cyrl-CS" i="1" dirty="0"/>
              <a:t> </a:t>
            </a:r>
            <a:r>
              <a:rPr lang="sr-Cyrl-CS" b="1" i="1" dirty="0"/>
              <a:t>Пронађи супротно и опиши</a:t>
            </a:r>
            <a:endParaRPr lang="sr-Latn-RS" dirty="0"/>
          </a:p>
          <a:p>
            <a:pPr marL="0" indent="0">
              <a:buNone/>
            </a:pPr>
            <a:r>
              <a:rPr lang="sr-Cyrl-CS" i="1" dirty="0"/>
              <a:t>Игра се реализује именовањем одабраних премета. На једном столу се поставе играчке , а на другом исти ти предмети , али супротних својстава. Нпр. дете узима велику, црвену коцку са првог стола, а након тога на другом столу узима малу, плаву коцку и описује </a:t>
            </a:r>
            <a:r>
              <a:rPr lang="sr-Cyrl-CS" i="1" dirty="0" smtClean="0"/>
              <a:t>обе.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2527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931" y="189571"/>
            <a:ext cx="10515600" cy="747131"/>
          </a:xfrm>
        </p:spPr>
        <p:txBody>
          <a:bodyPr>
            <a:normAutofit fontScale="90000"/>
          </a:bodyPr>
          <a:lstStyle/>
          <a:p>
            <a:r>
              <a:rPr lang="sr-Cyrl-RS" sz="2700" dirty="0" smtClean="0">
                <a:latin typeface="+mn-lt"/>
              </a:rPr>
              <a:t>Игра: цртање слике</a:t>
            </a:r>
            <a:r>
              <a:rPr lang="sr-Cyrl-RS" sz="2700" dirty="0"/>
              <a:t> </a:t>
            </a:r>
            <a:r>
              <a:rPr lang="sr-Cyrl-RS" sz="1800" dirty="0" smtClean="0">
                <a:latin typeface="+mn-lt"/>
              </a:rPr>
              <a:t>једно дете описује слику, друга је цртају, а да је пре тога нису видела. Након цртања, упоређује се колико су деца пажљиво слушала и колико је описивање слике било добро.</a:t>
            </a:r>
            <a:endParaRPr lang="sr-Latn-RS" sz="1800" dirty="0">
              <a:latin typeface="+mn-lt"/>
            </a:endParaRPr>
          </a:p>
        </p:txBody>
      </p:sp>
      <p:pic>
        <p:nvPicPr>
          <p:cNvPr id="4098" name="Picture 2" descr="Image result for slike jesen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717" y="1058689"/>
            <a:ext cx="5854389" cy="5330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801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94" y="178419"/>
            <a:ext cx="10515600" cy="723101"/>
          </a:xfrm>
        </p:spPr>
        <p:txBody>
          <a:bodyPr>
            <a:noAutofit/>
          </a:bodyPr>
          <a:lstStyle/>
          <a:p>
            <a:pPr algn="ctr"/>
            <a:r>
              <a:rPr lang="sr-Cyrl-RS" sz="2800" dirty="0" smtClean="0"/>
              <a:t>Испричај причу на основу слике </a:t>
            </a:r>
            <a:br>
              <a:rPr lang="sr-Cyrl-RS" sz="2800" dirty="0" smtClean="0"/>
            </a:br>
            <a:r>
              <a:rPr lang="sr-Cyrl-RS" sz="2800" dirty="0" smtClean="0"/>
              <a:t>(унеси утиске свих чула-слуха, вида, укуса, мириса, додира)</a:t>
            </a:r>
            <a:endParaRPr lang="sr-Latn-RS" sz="2800" dirty="0"/>
          </a:p>
        </p:txBody>
      </p:sp>
      <p:pic>
        <p:nvPicPr>
          <p:cNvPr id="3074" name="Picture 2" descr="Image result for slike jesen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44" y="1429555"/>
            <a:ext cx="8698946" cy="474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729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Вешти прсти - вешт говор</a:t>
            </a:r>
            <a:endParaRPr lang="sr-Latn-RS" dirty="0"/>
          </a:p>
        </p:txBody>
      </p:sp>
      <p:pic>
        <p:nvPicPr>
          <p:cNvPr id="1026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98" y="2118733"/>
            <a:ext cx="7192536" cy="419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47224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141</TotalTime>
  <Words>604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Wisp</vt:lpstr>
      <vt:lpstr>Развијање перцептивних вештина</vt:lpstr>
      <vt:lpstr>Развијање перцептивних вештина деце</vt:lpstr>
      <vt:lpstr>Развијање перцептивних вештина деце</vt:lpstr>
      <vt:lpstr>Примери активности:</vt:lpstr>
      <vt:lpstr>Примери активности:</vt:lpstr>
      <vt:lpstr>Игра: цртање слике једно дете описује слику, друга је цртају, а да је пре тога нису видела. Након цртања, упоређује се колико су деца пажљиво слушала и колико је описивање слике било добро.</vt:lpstr>
      <vt:lpstr>Испричај причу на основу слике  (унеси утиске свих чула-слуха, вида, укуса, мириса, додира)</vt:lpstr>
      <vt:lpstr>Вешти прсти - вешт говор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Вежбе за развијање перцептивних вештина</dc:title>
  <dc:creator>Mirjana</dc:creator>
  <cp:lastModifiedBy>No-01</cp:lastModifiedBy>
  <cp:revision>21</cp:revision>
  <dcterms:created xsi:type="dcterms:W3CDTF">2019-12-03T18:38:13Z</dcterms:created>
  <dcterms:modified xsi:type="dcterms:W3CDTF">2020-03-17T19:50:12Z</dcterms:modified>
</cp:coreProperties>
</file>