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4264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8117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22146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7014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08376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6006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8292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1865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1347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74282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8004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AA89D-67FC-4B7C-A9BF-0A9B2398DD43}" type="datetimeFigureOut">
              <a:rPr lang="sr-Latn-RS" smtClean="0"/>
              <a:t>10.2.2020.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A6CB-FF02-4D76-A1E1-2F9FE9BD08F6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9851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9281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sr-Cyrl-RS" b="1" dirty="0" smtClean="0">
                <a:solidFill>
                  <a:srgbClr val="FFFF00"/>
                </a:solidFill>
              </a:rPr>
              <a:t>Одлике и функције  </a:t>
            </a:r>
            <a:r>
              <a:rPr lang="sr-Cyrl-RS" b="1" dirty="0">
                <a:solidFill>
                  <a:srgbClr val="FFFF00"/>
                </a:solidFill>
              </a:rPr>
              <a:t>говора </a:t>
            </a:r>
            <a:r>
              <a:rPr lang="sr-Cyrl-RS" b="1" dirty="0" smtClean="0">
                <a:solidFill>
                  <a:srgbClr val="FFFF00"/>
                </a:solidFill>
              </a:rPr>
              <a:t>деце</a:t>
            </a:r>
            <a:r>
              <a:rPr lang="sr-Latn-RS" dirty="0">
                <a:solidFill>
                  <a:srgbClr val="FFFF00"/>
                </a:solidFill>
              </a:rPr>
              <a:t/>
            </a:r>
            <a:br>
              <a:rPr lang="sr-Latn-RS" dirty="0">
                <a:solidFill>
                  <a:srgbClr val="FFFF00"/>
                </a:solidFill>
              </a:rPr>
            </a:br>
            <a:endParaRPr lang="sr-Latn-R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9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94143" cy="120241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sr-Cyrl-RS" b="1" dirty="0" smtClean="0"/>
              <a:t>Одлике говора деце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0136"/>
            <a:ext cx="10515600" cy="4786827"/>
          </a:xfrm>
        </p:spPr>
        <p:txBody>
          <a:bodyPr/>
          <a:lstStyle/>
          <a:p>
            <a:pPr marL="0" indent="0">
              <a:buNone/>
            </a:pPr>
            <a:endParaRPr lang="sr-Cyrl-RS" b="1" i="1" dirty="0" smtClean="0"/>
          </a:p>
          <a:p>
            <a:pPr marL="0" indent="0">
              <a:buNone/>
            </a:pPr>
            <a:r>
              <a:rPr lang="sr-Cyrl-RS" b="1" i="1" dirty="0" smtClean="0"/>
              <a:t>Дечји говор</a:t>
            </a:r>
            <a:endParaRPr lang="sr-Latn-RS" dirty="0"/>
          </a:p>
        </p:txBody>
      </p:sp>
      <p:sp>
        <p:nvSpPr>
          <p:cNvPr id="4" name="Cloud 3"/>
          <p:cNvSpPr/>
          <p:nvPr/>
        </p:nvSpPr>
        <p:spPr>
          <a:xfrm rot="198352">
            <a:off x="2541076" y="2385555"/>
            <a:ext cx="5881030" cy="3610448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400" dirty="0" smtClean="0">
                <a:solidFill>
                  <a:srgbClr val="002060"/>
                </a:solidFill>
              </a:rPr>
              <a:t>је фаза у општем развоју </a:t>
            </a:r>
            <a:r>
              <a:rPr lang="en-US" sz="2400" dirty="0" err="1" smtClean="0">
                <a:solidFill>
                  <a:srgbClr val="002060"/>
                </a:solidFill>
              </a:rPr>
              <a:t>говора</a:t>
            </a:r>
            <a:r>
              <a:rPr lang="sr-Cyrl-RS" sz="2400" dirty="0" smtClean="0">
                <a:solidFill>
                  <a:srgbClr val="002060"/>
                </a:solidFill>
              </a:rPr>
              <a:t> и обухвата узраст детета од рођења до поласка у школу</a:t>
            </a:r>
            <a:endParaRPr lang="sr-Latn-RS" sz="2400" dirty="0" smtClean="0">
              <a:solidFill>
                <a:srgbClr val="002060"/>
              </a:solidFill>
            </a:endParaRPr>
          </a:p>
          <a:p>
            <a:pPr algn="ctr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2510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b="1" dirty="0" smtClean="0"/>
              <a:t>Одлике говора деце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sr-Cyrl-RS" b="1" i="1" dirty="0"/>
              <a:t>Облици </a:t>
            </a:r>
            <a:r>
              <a:rPr lang="sr-Cyrl-RS" b="1" i="1" dirty="0" err="1"/>
              <a:t>невербалне</a:t>
            </a:r>
            <a:r>
              <a:rPr lang="sr-Cyrl-RS" b="1" i="1" dirty="0"/>
              <a:t> комуникације</a:t>
            </a:r>
            <a:r>
              <a:rPr lang="sr-Cyrl-RS" i="1" dirty="0"/>
              <a:t> – покрети, мимика, гестови </a:t>
            </a:r>
            <a:r>
              <a:rPr lang="sr-Cyrl-RS" i="1" dirty="0" smtClean="0"/>
              <a:t>претходе </a:t>
            </a:r>
            <a:r>
              <a:rPr lang="sr-Cyrl-RS" i="1" dirty="0"/>
              <a:t>језичком развоју детета.</a:t>
            </a:r>
            <a:r>
              <a:rPr lang="sr-Cyrl-RS" dirty="0"/>
              <a:t> </a:t>
            </a:r>
            <a:endParaRPr lang="en-US" dirty="0" smtClean="0"/>
          </a:p>
          <a:p>
            <a:pPr marL="0" indent="0" algn="just">
              <a:buNone/>
            </a:pPr>
            <a:r>
              <a:rPr lang="sr-Cyrl-RS" b="1" dirty="0"/>
              <a:t> </a:t>
            </a:r>
            <a:r>
              <a:rPr lang="sr-Cyrl-RS" b="1" i="1" dirty="0"/>
              <a:t>Процес развоја артикулације</a:t>
            </a:r>
            <a:r>
              <a:rPr lang="sr-Cyrl-RS" dirty="0"/>
              <a:t> траје од рођења детета до осме </a:t>
            </a:r>
            <a:r>
              <a:rPr lang="sr-Cyrl-RS" dirty="0" smtClean="0"/>
              <a:t>године</a:t>
            </a:r>
            <a:r>
              <a:rPr lang="sr-Cyrl-RS" dirty="0"/>
              <a:t>. </a:t>
            </a:r>
            <a:endParaRPr lang="en-US" dirty="0" smtClean="0"/>
          </a:p>
          <a:p>
            <a:pPr marL="0" indent="0" algn="just">
              <a:buNone/>
            </a:pPr>
            <a:r>
              <a:rPr lang="sr-Cyrl-RS" b="1" i="1" dirty="0"/>
              <a:t>Развој речника</a:t>
            </a:r>
            <a:r>
              <a:rPr lang="sr-Cyrl-RS" dirty="0"/>
              <a:t> деце овог узраста је у почетку спорији да би већ од друге године почео интензивније да се </a:t>
            </a:r>
            <a:r>
              <a:rPr lang="sr-Cyrl-RS" dirty="0" smtClean="0"/>
              <a:t>развија</a:t>
            </a:r>
            <a:r>
              <a:rPr lang="en-US" dirty="0" smtClean="0"/>
              <a:t>,</a:t>
            </a:r>
            <a:r>
              <a:rPr lang="sr-Cyrl-RS" dirty="0" smtClean="0"/>
              <a:t> </a:t>
            </a:r>
            <a:r>
              <a:rPr lang="sr-Cyrl-RS" dirty="0"/>
              <a:t>у складу са развојем мишљења.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1578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7371"/>
            <a:ext cx="10366420" cy="974911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b="1" dirty="0" smtClean="0"/>
              <a:t>Одлике </a:t>
            </a:r>
            <a:r>
              <a:rPr lang="sr-Cyrl-RS" b="1" dirty="0"/>
              <a:t>говора </a:t>
            </a:r>
            <a:r>
              <a:rPr lang="sr-Cyrl-RS" b="1" dirty="0" smtClean="0"/>
              <a:t>деце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2282"/>
            <a:ext cx="10515600" cy="4824681"/>
          </a:xfrm>
        </p:spPr>
        <p:txBody>
          <a:bodyPr>
            <a:noAutofit/>
          </a:bodyPr>
          <a:lstStyle/>
          <a:p>
            <a:r>
              <a:rPr lang="sr-Cyrl-RS" sz="2000" b="1" dirty="0"/>
              <a:t> </a:t>
            </a:r>
            <a:r>
              <a:rPr lang="sr-Cyrl-RS" sz="2000" b="1" i="1" dirty="0"/>
              <a:t>Ситуациони говор</a:t>
            </a:r>
            <a:r>
              <a:rPr lang="sr-Cyrl-RS" sz="2000" dirty="0"/>
              <a:t> </a:t>
            </a:r>
            <a:r>
              <a:rPr lang="sr-Cyrl-RS" sz="2000" dirty="0" smtClean="0"/>
              <a:t>је одлика говора деце између 3. и 4. године. Везан је за конкретну ситуацију у којој се дете налази и тешко је разумљив изван дате ситуације.</a:t>
            </a:r>
          </a:p>
          <a:p>
            <a:r>
              <a:rPr lang="sr-Cyrl-RS" sz="2000" b="1" i="1" dirty="0" smtClean="0"/>
              <a:t>Имплицитан</a:t>
            </a:r>
            <a:r>
              <a:rPr lang="sr-Cyrl-RS" sz="2000" dirty="0" smtClean="0"/>
              <a:t> јер садржи неразвијене поруке.</a:t>
            </a:r>
            <a:endParaRPr lang="en-US" sz="2000" dirty="0" smtClean="0"/>
          </a:p>
          <a:p>
            <a:r>
              <a:rPr lang="sr-Cyrl-RS" sz="2000" dirty="0"/>
              <a:t> </a:t>
            </a:r>
            <a:r>
              <a:rPr lang="sr-Cyrl-RS" sz="2000" b="1" i="1" dirty="0"/>
              <a:t>Номинални реализам</a:t>
            </a:r>
            <a:r>
              <a:rPr lang="sr-Cyrl-RS" sz="2000" dirty="0"/>
              <a:t> </a:t>
            </a:r>
            <a:r>
              <a:rPr lang="sr-Cyrl-RS" sz="2000" dirty="0" smtClean="0"/>
              <a:t> је одлика коју препознајемо да свака реч за дете има буквално значење.</a:t>
            </a:r>
          </a:p>
          <a:p>
            <a:r>
              <a:rPr lang="sr-Cyrl-RS" sz="2000" b="1" i="1" dirty="0" smtClean="0"/>
              <a:t>Симпрактичност</a:t>
            </a:r>
            <a:r>
              <a:rPr lang="sr-Cyrl-RS" sz="2000" b="1" dirty="0" smtClean="0"/>
              <a:t>  </a:t>
            </a:r>
            <a:r>
              <a:rPr lang="sr-Cyrl-RS" sz="2000" dirty="0" smtClean="0"/>
              <a:t>је облежје говора детета који је уско повезан са оним што дете ради у одређеном тренутку. </a:t>
            </a:r>
          </a:p>
          <a:p>
            <a:pPr algn="just"/>
            <a:r>
              <a:rPr lang="sr-Cyrl-RS" sz="2000" b="1" i="1" dirty="0" smtClean="0"/>
              <a:t>Егоцентричност </a:t>
            </a:r>
            <a:r>
              <a:rPr lang="sr-Cyrl-RS" sz="2000" dirty="0" smtClean="0"/>
              <a:t>не дозвољава детету да разуме поруке саговорника.</a:t>
            </a:r>
            <a:endParaRPr lang="en-US" sz="2000" dirty="0" smtClean="0"/>
          </a:p>
          <a:p>
            <a:r>
              <a:rPr lang="sr-Cyrl-RS" sz="2000" b="1" dirty="0"/>
              <a:t> </a:t>
            </a:r>
            <a:r>
              <a:rPr lang="sr-Cyrl-RS" sz="2000" b="1" i="1" dirty="0"/>
              <a:t>Експлицитни говор</a:t>
            </a:r>
            <a:r>
              <a:rPr lang="sr-Cyrl-RS" sz="2000" dirty="0"/>
              <a:t> </a:t>
            </a:r>
            <a:r>
              <a:rPr lang="sr-Cyrl-RS" sz="2000" dirty="0" smtClean="0"/>
              <a:t>се јавља после 5. године када дете може да се прилагоди саговорнику и говорној ситуацији.</a:t>
            </a:r>
            <a:endParaRPr lang="en-US" sz="2000" dirty="0" smtClean="0"/>
          </a:p>
          <a:p>
            <a:r>
              <a:rPr lang="sr-Cyrl-RS" sz="2000" b="1" i="1" dirty="0"/>
              <a:t>Г</a:t>
            </a:r>
            <a:r>
              <a:rPr lang="sr-Cyrl-RS" sz="2000" b="1" i="1" dirty="0" smtClean="0"/>
              <a:t>овор </a:t>
            </a:r>
            <a:r>
              <a:rPr lang="sr-Cyrl-RS" sz="2000" b="1" i="1" dirty="0"/>
              <a:t>у </a:t>
            </a:r>
            <a:r>
              <a:rPr lang="sr-Cyrl-RS" sz="2000" b="1" i="1" dirty="0" smtClean="0"/>
              <a:t>себи  </a:t>
            </a:r>
            <a:r>
              <a:rPr lang="sr-Cyrl-RS" sz="2000" i="1" dirty="0" smtClean="0"/>
              <a:t>се формира око 6. године. Представља основу за логичко мишљење.</a:t>
            </a:r>
            <a:endParaRPr lang="en-US" sz="2000" dirty="0" smtClean="0"/>
          </a:p>
          <a:p>
            <a:pPr marL="0" indent="0">
              <a:buNone/>
            </a:pPr>
            <a:r>
              <a:rPr lang="sr-Cyrl-CS" sz="2000" dirty="0" smtClean="0"/>
              <a:t>Степен </a:t>
            </a:r>
            <a:r>
              <a:rPr lang="sr-Cyrl-CS" sz="2000" dirty="0"/>
              <a:t>развоја језичких способности темељни је чинилац који поспешује развој интелектуалних процеса деце. </a:t>
            </a: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val="2572794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Функције говора деце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sr-Cyrl-CS" sz="2400" dirty="0"/>
              <a:t>Функције дечјег </a:t>
            </a:r>
            <a:r>
              <a:rPr lang="sr-Cyrl-CS" sz="2400" dirty="0" smtClean="0"/>
              <a:t>говора у </a:t>
            </a:r>
            <a:r>
              <a:rPr lang="sr-Cyrl-CS" sz="2400" dirty="0"/>
              <a:t>тесној су вези са потребама детета у језичкој </a:t>
            </a:r>
            <a:r>
              <a:rPr lang="sr-Cyrl-CS" sz="2400" dirty="0" smtClean="0"/>
              <a:t>комуникацији.</a:t>
            </a:r>
            <a:r>
              <a:rPr lang="sr-Cyrl-RS" sz="2400" dirty="0"/>
              <a:t> Могу бити:  </a:t>
            </a:r>
          </a:p>
          <a:p>
            <a:r>
              <a:rPr lang="sr-Cyrl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сигнификативна (означавајућа)</a:t>
            </a:r>
            <a:r>
              <a:rPr lang="sr-Cyrl-C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 </a:t>
            </a:r>
            <a:endParaRPr lang="sr-Cyrl-C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CS" sz="2400" dirty="0" smtClean="0">
                <a:latin typeface="Times New Roman" panose="02020603050405020304" pitchFamily="18" charset="0"/>
              </a:rPr>
              <a:t>То </a:t>
            </a:r>
            <a:r>
              <a:rPr lang="sr-Cyrl-CS" sz="2400" dirty="0">
                <a:latin typeface="Times New Roman" panose="02020603050405020304" pitchFamily="18" charset="0"/>
              </a:rPr>
              <a:t>је способност детета да предмете и њихове односе именује речима.</a:t>
            </a:r>
          </a:p>
          <a:p>
            <a:r>
              <a:rPr lang="sr-Cyrl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социјална (комуникативна)</a:t>
            </a:r>
          </a:p>
          <a:p>
            <a:pPr marL="0" indent="0">
              <a:buNone/>
            </a:pPr>
            <a:r>
              <a:rPr lang="sr-Cyrl-RS" sz="2400" dirty="0" smtClean="0"/>
              <a:t>Обавештајна,експресивна, хеуристичка, регулациона,имагинативна,сазнајна</a:t>
            </a:r>
          </a:p>
          <a:p>
            <a:r>
              <a:rPr lang="sr-Cyrl-RS" sz="2400" dirty="0" smtClean="0"/>
              <a:t> </a:t>
            </a:r>
            <a:r>
              <a:rPr lang="sr-Cyrl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приватна (егоцентрична)</a:t>
            </a:r>
          </a:p>
          <a:p>
            <a:pPr marL="0" indent="0">
              <a:buNone/>
            </a:pPr>
            <a:r>
              <a:rPr lang="sr-Cyrl-CS" sz="2400" dirty="0" smtClean="0">
                <a:latin typeface="Times New Roman" panose="02020603050405020304" pitchFamily="18" charset="0"/>
              </a:rPr>
              <a:t>Говор је </a:t>
            </a:r>
            <a:r>
              <a:rPr lang="sr-Cyrl-CS" sz="2400" dirty="0">
                <a:latin typeface="Times New Roman" panose="02020603050405020304" pitchFamily="18" charset="0"/>
              </a:rPr>
              <a:t>средство мишљења и формирања </a:t>
            </a:r>
            <a:r>
              <a:rPr lang="sr-Cyrl-CS" sz="2400" dirty="0" smtClean="0">
                <a:latin typeface="Times New Roman" panose="02020603050405020304" pitchFamily="18" charset="0"/>
              </a:rPr>
              <a:t>појмова.</a:t>
            </a:r>
            <a:endParaRPr lang="sr-Cyrl-CS" sz="2400" dirty="0">
              <a:latin typeface="Times New Roman" panose="02020603050405020304" pitchFamily="18" charset="0"/>
            </a:endParaRPr>
          </a:p>
          <a:p>
            <a:endParaRPr lang="sr-Cyrl-RS" sz="2400" dirty="0" smtClean="0"/>
          </a:p>
          <a:p>
            <a:pPr marL="0" indent="0">
              <a:buNone/>
            </a:pPr>
            <a:endParaRPr lang="sr-Cyrl-RS" sz="2400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30542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908" y="772732"/>
            <a:ext cx="10515600" cy="5710555"/>
          </a:xfrm>
        </p:spPr>
        <p:txBody>
          <a:bodyPr/>
          <a:lstStyle/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Latn-RS" dirty="0"/>
          </a:p>
        </p:txBody>
      </p:sp>
      <p:sp>
        <p:nvSpPr>
          <p:cNvPr id="4" name="Oval Callout 3"/>
          <p:cNvSpPr/>
          <p:nvPr/>
        </p:nvSpPr>
        <p:spPr>
          <a:xfrm>
            <a:off x="792480" y="940158"/>
            <a:ext cx="5303520" cy="2520494"/>
          </a:xfrm>
          <a:prstGeom prst="wedgeEllipseCallout">
            <a:avLst>
              <a:gd name="adj1" fmla="val -45767"/>
              <a:gd name="adj2" fmla="val 8243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Када говор почиње?</a:t>
            </a:r>
            <a:r>
              <a:rPr lang="sr-Cyrl-RS" dirty="0" smtClean="0"/>
              <a:t>?</a:t>
            </a:r>
            <a:endParaRPr lang="sr-Latn-RS" dirty="0" smtClean="0"/>
          </a:p>
          <a:p>
            <a:pPr algn="ctr"/>
            <a:endParaRPr lang="sr-Latn-RS" dirty="0"/>
          </a:p>
        </p:txBody>
      </p:sp>
      <p:sp>
        <p:nvSpPr>
          <p:cNvPr id="5" name="Heart 4"/>
          <p:cNvSpPr/>
          <p:nvPr/>
        </p:nvSpPr>
        <p:spPr>
          <a:xfrm>
            <a:off x="6277708" y="1218137"/>
            <a:ext cx="4487594" cy="2715065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200" dirty="0" smtClean="0"/>
              <a:t>Шта покреће дете на говор?</a:t>
            </a:r>
            <a:endParaRPr lang="sr-Latn-RS" sz="3200" dirty="0"/>
          </a:p>
        </p:txBody>
      </p:sp>
      <p:sp>
        <p:nvSpPr>
          <p:cNvPr id="6" name="Cloud Callout 5"/>
          <p:cNvSpPr/>
          <p:nvPr/>
        </p:nvSpPr>
        <p:spPr>
          <a:xfrm>
            <a:off x="2138289" y="3720211"/>
            <a:ext cx="6035040" cy="276307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3600" dirty="0" smtClean="0"/>
              <a:t>Које су прве говорне манифестације детета?</a:t>
            </a:r>
            <a:endParaRPr lang="sr-Latn-RS" sz="3600" dirty="0"/>
          </a:p>
        </p:txBody>
      </p:sp>
    </p:spTree>
    <p:extLst>
      <p:ext uri="{BB962C8B-B14F-4D97-AF65-F5344CB8AC3E}">
        <p14:creationId xmlns:p14="http://schemas.microsoft.com/office/powerpoint/2010/main" val="683202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8302"/>
            <a:ext cx="10515600" cy="5698661"/>
          </a:xfrm>
        </p:spPr>
        <p:txBody>
          <a:bodyPr>
            <a:noAutofit/>
          </a:bodyPr>
          <a:lstStyle/>
          <a:p>
            <a:r>
              <a:rPr lang="sr-Cyrl-RS" dirty="0"/>
              <a:t>Ви сте ти који подстичете дете на говор</a:t>
            </a:r>
          </a:p>
          <a:p>
            <a:r>
              <a:rPr lang="sr-Cyrl-RS" dirty="0" smtClean="0"/>
              <a:t>добар говорни пример</a:t>
            </a:r>
          </a:p>
          <a:p>
            <a:r>
              <a:rPr lang="sr-Cyrl-RS" dirty="0" smtClean="0"/>
              <a:t>правилан и логичан говор</a:t>
            </a:r>
          </a:p>
          <a:p>
            <a:r>
              <a:rPr lang="sr-Cyrl-RS" dirty="0"/>
              <a:t>п</a:t>
            </a:r>
            <a:r>
              <a:rPr lang="sr-Cyrl-RS" dirty="0" smtClean="0"/>
              <a:t>ажња и концентрација</a:t>
            </a:r>
          </a:p>
          <a:p>
            <a:r>
              <a:rPr lang="sr-Cyrl-RS" dirty="0"/>
              <a:t>н</a:t>
            </a:r>
            <a:r>
              <a:rPr lang="sr-Cyrl-RS" dirty="0" smtClean="0"/>
              <a:t>емоте прекидати дете док говори</a:t>
            </a:r>
          </a:p>
          <a:p>
            <a:r>
              <a:rPr lang="sr-Cyrl-RS" dirty="0"/>
              <a:t>р</a:t>
            </a:r>
            <a:r>
              <a:rPr lang="sr-Cyrl-RS" dirty="0" smtClean="0"/>
              <a:t>ечи једноставније гласовне структуре биће много пре у речнику детета.</a:t>
            </a:r>
          </a:p>
          <a:p>
            <a:pPr marL="0" indent="0">
              <a:buNone/>
            </a:pPr>
            <a:endParaRPr lang="sr-Cyrl-RS" dirty="0" smtClean="0"/>
          </a:p>
          <a:p>
            <a:pPr marL="457200" lvl="1" indent="0">
              <a:buNone/>
            </a:pPr>
            <a:r>
              <a:rPr lang="sr-Cyrl-RS" dirty="0" smtClean="0"/>
              <a:t>Кроз игру се учи, а у игри дете ужива!</a:t>
            </a:r>
          </a:p>
        </p:txBody>
      </p:sp>
      <p:sp>
        <p:nvSpPr>
          <p:cNvPr id="5" name="Oval Callout 4"/>
          <p:cNvSpPr/>
          <p:nvPr/>
        </p:nvSpPr>
        <p:spPr>
          <a:xfrm>
            <a:off x="7588118" y="281354"/>
            <a:ext cx="3958883" cy="2700997"/>
          </a:xfrm>
          <a:prstGeom prst="wedgeEllipseCallout">
            <a:avLst>
              <a:gd name="adj1" fmla="val -100075"/>
              <a:gd name="adj2" fmla="val -781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4000" dirty="0" smtClean="0"/>
              <a:t>Како </a:t>
            </a:r>
            <a:r>
              <a:rPr lang="sr-Cyrl-RS" sz="4000" dirty="0"/>
              <a:t>ћ</a:t>
            </a:r>
            <a:r>
              <a:rPr lang="sr-Cyrl-RS" sz="4000" dirty="0" smtClean="0"/>
              <a:t>емо говор</a:t>
            </a:r>
            <a:r>
              <a:rPr lang="sr-Cyrl-RS" sz="4000" dirty="0"/>
              <a:t>? неговати дечји </a:t>
            </a:r>
            <a:endParaRPr lang="sr-Latn-RS" sz="4000" dirty="0"/>
          </a:p>
        </p:txBody>
      </p:sp>
    </p:spTree>
    <p:extLst>
      <p:ext uri="{BB962C8B-B14F-4D97-AF65-F5344CB8AC3E}">
        <p14:creationId xmlns:p14="http://schemas.microsoft.com/office/powerpoint/2010/main" val="139194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8302"/>
            <a:ext cx="10978662" cy="5950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3200" b="1" dirty="0" smtClean="0"/>
              <a:t>Важно је само и ово да знамо: </a:t>
            </a:r>
          </a:p>
          <a:p>
            <a:pPr marL="0" indent="0" algn="just">
              <a:buNone/>
            </a:pPr>
            <a:r>
              <a:rPr lang="sr-Cyrl-RS" dirty="0" smtClean="0"/>
              <a:t>Деца воле </a:t>
            </a: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приче</a:t>
            </a:r>
            <a:r>
              <a:rPr lang="sr-Cyrl-RS" dirty="0" smtClean="0"/>
              <a:t>!</a:t>
            </a:r>
          </a:p>
          <a:p>
            <a:pPr marL="0" indent="0" algn="just">
              <a:buNone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Читање </a:t>
            </a:r>
            <a:r>
              <a:rPr lang="sr-Cyrl-RS" dirty="0" smtClean="0"/>
              <a:t> деци доприноси развоју говора!</a:t>
            </a:r>
          </a:p>
          <a:p>
            <a:pPr marL="0" indent="0" algn="just">
              <a:buNone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Песмице</a:t>
            </a:r>
            <a:r>
              <a:rPr lang="sr-Cyrl-RS" dirty="0" smtClean="0"/>
              <a:t> су деци занимљиве!</a:t>
            </a:r>
          </a:p>
          <a:p>
            <a:pPr marL="0" indent="0" algn="just">
              <a:buNone/>
            </a:pPr>
            <a:r>
              <a:rPr lang="sr-Cyrl-RS" dirty="0" smtClean="0"/>
              <a:t>Деца воле </a:t>
            </a: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певање</a:t>
            </a:r>
            <a:r>
              <a:rPr lang="sr-Cyrl-RS" dirty="0" smtClean="0"/>
              <a:t>  и </a:t>
            </a: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музику!</a:t>
            </a:r>
          </a:p>
          <a:p>
            <a:pPr marL="0" indent="0" algn="just">
              <a:buNone/>
            </a:pPr>
            <a:r>
              <a:rPr lang="sr-Cyrl-RS" dirty="0" smtClean="0"/>
              <a:t>Добар </a:t>
            </a: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говорни пример одраслих</a:t>
            </a:r>
            <a:r>
              <a:rPr lang="sr-Cyrl-RS" dirty="0" smtClean="0"/>
              <a:t>!</a:t>
            </a:r>
          </a:p>
          <a:p>
            <a:pPr marL="0" indent="0" algn="just">
              <a:buNone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Играјте се прстима са бебом</a:t>
            </a:r>
            <a:r>
              <a:rPr lang="sr-Cyrl-RS" dirty="0" smtClean="0"/>
              <a:t>! („</a:t>
            </a:r>
            <a:r>
              <a:rPr lang="sr-Cyrl-RS" i="1" dirty="0" smtClean="0"/>
              <a:t>где зека пије воду,“ „прсте има рука свака,““таши таши танана,“ „иде буба лази</a:t>
            </a:r>
            <a:r>
              <a:rPr lang="sr-Cyrl-RS" dirty="0" smtClean="0"/>
              <a:t>“)</a:t>
            </a:r>
          </a:p>
          <a:p>
            <a:pPr marL="0" indent="0" algn="just">
              <a:buNone/>
            </a:pP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Имитирајте звуке </a:t>
            </a:r>
            <a:r>
              <a:rPr lang="sr-Cyrl-RS" dirty="0" smtClean="0"/>
              <a:t>из бебине околине! (тика –така, бум бум, цин цин)</a:t>
            </a:r>
          </a:p>
          <a:p>
            <a:pPr marL="0" indent="0" algn="just">
              <a:buNone/>
            </a:pPr>
            <a:r>
              <a:rPr lang="sr-Cyrl-RS" dirty="0" smtClean="0"/>
              <a:t>Понављајте речи! Похваљујте, охрабрујте!</a:t>
            </a:r>
          </a:p>
          <a:p>
            <a:pPr marL="0" indent="0" algn="just">
              <a:buNone/>
            </a:pPr>
            <a:r>
              <a:rPr lang="sr-Cyrl-RS" dirty="0" smtClean="0"/>
              <a:t>Коментаришите свакодневне радње и ситуације!</a:t>
            </a:r>
          </a:p>
          <a:p>
            <a:pPr marL="0" indent="0" algn="just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6458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431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Одлике и функције  говора деце </vt:lpstr>
      <vt:lpstr> Одлике говора деце </vt:lpstr>
      <vt:lpstr>Одлике говора деце </vt:lpstr>
      <vt:lpstr>Одлике говора деце </vt:lpstr>
      <vt:lpstr>Функције говора деце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Одлике говора деце предшколског узраста</dc:title>
  <dc:creator>Mirjana</dc:creator>
  <cp:lastModifiedBy>No-01</cp:lastModifiedBy>
  <cp:revision>19</cp:revision>
  <dcterms:created xsi:type="dcterms:W3CDTF">2017-03-01T20:08:49Z</dcterms:created>
  <dcterms:modified xsi:type="dcterms:W3CDTF">2020-02-10T20:16:47Z</dcterms:modified>
</cp:coreProperties>
</file>