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62" r:id="rId4"/>
    <p:sldId id="257" r:id="rId5"/>
    <p:sldId id="258" r:id="rId6"/>
    <p:sldId id="263" r:id="rId7"/>
    <p:sldId id="264" r:id="rId8"/>
  </p:sldIdLst>
  <p:sldSz cx="12192000" cy="6858000"/>
  <p:notesSz cx="6858000" cy="9144000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5" autoAdjust="0"/>
    <p:restoredTop sz="94660"/>
  </p:normalViewPr>
  <p:slideViewPr>
    <p:cSldViewPr snapToGrid="0">
      <p:cViewPr varScale="1">
        <p:scale>
          <a:sx n="74" d="100"/>
          <a:sy n="74" d="100"/>
        </p:scale>
        <p:origin x="49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sr-Latn-R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sr-Latn-R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866425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R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R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2897674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sr-Latn-R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R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7450792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R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R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6162936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sr-Latn-R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665355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R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R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R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13237645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sr-Latn-R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R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R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45358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R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8581755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1426951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sr-Latn-R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R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4985874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sr-Latn-R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r-Latn-R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14063693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sr-Latn-R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R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833617-1BC8-43F5-8643-0CC295F095FD}" type="datetimeFigureOut">
              <a:rPr lang="sr-Latn-RS" smtClean="0"/>
              <a:t>12.2.2020.</a:t>
            </a:fld>
            <a:endParaRPr lang="sr-Lat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r-Lat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FA654-1FF1-4164-BBA9-B04E3CA9347E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10756821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r-Latn-R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sr-Cyrl-RS" sz="4400" dirty="0" smtClean="0">
                <a:latin typeface="+mn-lt"/>
              </a:rPr>
              <a:t>Избор књижевног дела</a:t>
            </a:r>
            <a:endParaRPr lang="sr-Latn-RS" sz="4400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9938643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49997"/>
          </a:xfrm>
        </p:spPr>
        <p:txBody>
          <a:bodyPr>
            <a:normAutofit fontScale="90000"/>
          </a:bodyPr>
          <a:lstStyle/>
          <a:p>
            <a:r>
              <a:rPr lang="sr-Cyrl-CS" sz="3600" b="1" dirty="0" smtClean="0">
                <a:latin typeface="+mn-lt"/>
              </a:rPr>
              <a:t/>
            </a:r>
            <a:br>
              <a:rPr lang="sr-Cyrl-CS" sz="3600" b="1" dirty="0" smtClean="0">
                <a:latin typeface="+mn-lt"/>
              </a:rPr>
            </a:br>
            <a:r>
              <a:rPr lang="sr-Cyrl-CS" sz="3600" b="1" dirty="0" smtClean="0">
                <a:latin typeface="+mn-lt"/>
              </a:rPr>
              <a:t>Књижевне </a:t>
            </a:r>
            <a:r>
              <a:rPr lang="sr-Cyrl-CS" sz="3600" b="1" dirty="0">
                <a:latin typeface="+mn-lt"/>
              </a:rPr>
              <a:t>врсте </a:t>
            </a:r>
            <a:r>
              <a:rPr lang="sr-Cyrl-CS" sz="3600" b="1" dirty="0" smtClean="0">
                <a:latin typeface="+mn-lt"/>
              </a:rPr>
              <a:t>у </a:t>
            </a:r>
            <a:r>
              <a:rPr lang="sr-Cyrl-CS" sz="3600" b="1" dirty="0">
                <a:latin typeface="+mn-lt"/>
              </a:rPr>
              <a:t>раду са децом </a:t>
            </a:r>
            <a:r>
              <a:rPr lang="sr-Latn-RS" dirty="0"/>
              <a:t/>
            </a:r>
            <a:br>
              <a:rPr lang="sr-Latn-RS" dirty="0"/>
            </a:br>
            <a:endParaRPr lang="sr-Latn-R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en-US" sz="2400" dirty="0" err="1"/>
              <a:t>Предшколски</a:t>
            </a:r>
            <a:r>
              <a:rPr lang="en-US" sz="2400" dirty="0"/>
              <a:t> </a:t>
            </a:r>
            <a:r>
              <a:rPr lang="en-US" sz="2400" dirty="0" err="1"/>
              <a:t>узраст</a:t>
            </a:r>
            <a:r>
              <a:rPr lang="en-US" sz="2400" dirty="0"/>
              <a:t>  </a:t>
            </a:r>
            <a:r>
              <a:rPr lang="en-US" sz="2400" dirty="0" err="1"/>
              <a:t>је</a:t>
            </a:r>
            <a:r>
              <a:rPr lang="en-US" sz="2400" dirty="0"/>
              <a:t> </a:t>
            </a:r>
            <a:r>
              <a:rPr lang="en-US" sz="2400" dirty="0" err="1"/>
              <a:t>период</a:t>
            </a:r>
            <a:r>
              <a:rPr lang="en-US" sz="2400" dirty="0"/>
              <a:t> </a:t>
            </a:r>
            <a:r>
              <a:rPr lang="en-US" sz="2400" dirty="0" err="1"/>
              <a:t>када</a:t>
            </a:r>
            <a:r>
              <a:rPr lang="en-US" sz="2400" dirty="0"/>
              <a:t> </a:t>
            </a:r>
            <a:r>
              <a:rPr lang="en-US" sz="2400" dirty="0" err="1"/>
              <a:t>се</a:t>
            </a:r>
            <a:r>
              <a:rPr lang="en-US" sz="2400" dirty="0"/>
              <a:t> </a:t>
            </a:r>
            <a:r>
              <a:rPr lang="en-US" sz="2400" dirty="0" err="1"/>
              <a:t>најбоље</a:t>
            </a:r>
            <a:r>
              <a:rPr lang="en-US" sz="2400" dirty="0"/>
              <a:t> </a:t>
            </a:r>
            <a:r>
              <a:rPr lang="en-US" sz="2400" dirty="0" err="1"/>
              <a:t>може</a:t>
            </a:r>
            <a:r>
              <a:rPr lang="en-US" sz="2400" dirty="0"/>
              <a:t> </a:t>
            </a:r>
            <a:r>
              <a:rPr lang="en-US" sz="2400" dirty="0" err="1"/>
              <a:t>изградити</a:t>
            </a:r>
            <a:r>
              <a:rPr lang="en-US" sz="2400" dirty="0"/>
              <a:t> </a:t>
            </a:r>
            <a:r>
              <a:rPr lang="en-US" sz="2400" dirty="0" err="1" smtClean="0"/>
              <a:t>однос</a:t>
            </a:r>
            <a:r>
              <a:rPr lang="sr-Cyrl-RS" sz="2400" dirty="0" smtClean="0"/>
              <a:t> детета</a:t>
            </a:r>
            <a:r>
              <a:rPr lang="en-US" sz="2400" dirty="0" smtClean="0"/>
              <a:t> </a:t>
            </a:r>
            <a:r>
              <a:rPr lang="en-US" sz="2400" dirty="0" err="1"/>
              <a:t>према</a:t>
            </a:r>
            <a:r>
              <a:rPr lang="en-US" sz="2400" dirty="0"/>
              <a:t> </a:t>
            </a:r>
            <a:r>
              <a:rPr lang="en-US" sz="2400" dirty="0" err="1"/>
              <a:t>књизи</a:t>
            </a:r>
            <a:r>
              <a:rPr lang="en-US" sz="2400" dirty="0"/>
              <a:t> </a:t>
            </a:r>
            <a:endParaRPr lang="sr-Cyrl-RS" sz="2400" dirty="0" smtClean="0"/>
          </a:p>
          <a:p>
            <a:pPr algn="just"/>
            <a:r>
              <a:rPr lang="sr-Cyrl-RS" sz="2400" dirty="0" smtClean="0"/>
              <a:t>Д</a:t>
            </a:r>
            <a:r>
              <a:rPr lang="en-US" sz="2400" dirty="0" err="1" smtClean="0"/>
              <a:t>ечја</a:t>
            </a:r>
            <a:r>
              <a:rPr lang="en-US" sz="2400" dirty="0" smtClean="0"/>
              <a:t> </a:t>
            </a:r>
            <a:r>
              <a:rPr lang="en-US" sz="2400" dirty="0" err="1" smtClean="0"/>
              <a:t>интересовања</a:t>
            </a:r>
            <a:r>
              <a:rPr lang="en-US" sz="2400" dirty="0" smtClean="0"/>
              <a:t> </a:t>
            </a:r>
            <a:r>
              <a:rPr lang="en-US" sz="2400" dirty="0" err="1" smtClean="0"/>
              <a:t>за</a:t>
            </a:r>
            <a:r>
              <a:rPr lang="en-US" sz="2400" dirty="0" smtClean="0"/>
              <a:t> </a:t>
            </a:r>
            <a:r>
              <a:rPr lang="en-US" sz="2400" dirty="0" err="1" smtClean="0"/>
              <a:t>књижевне</a:t>
            </a:r>
            <a:r>
              <a:rPr lang="en-US" sz="2400" dirty="0" smtClean="0"/>
              <a:t> </a:t>
            </a:r>
            <a:r>
              <a:rPr lang="en-US" sz="2400" dirty="0" err="1" smtClean="0"/>
              <a:t>врсте</a:t>
            </a:r>
            <a:r>
              <a:rPr lang="en-US" sz="2400" dirty="0" smtClean="0"/>
              <a:t> </a:t>
            </a:r>
            <a:r>
              <a:rPr lang="en-US" sz="2400" dirty="0" err="1" smtClean="0"/>
              <a:t>прилично</a:t>
            </a:r>
            <a:r>
              <a:rPr lang="en-US" sz="2400" dirty="0" smtClean="0"/>
              <a:t> </a:t>
            </a:r>
            <a:r>
              <a:rPr lang="en-US" sz="2400" dirty="0" err="1" smtClean="0"/>
              <a:t>стабилна</a:t>
            </a:r>
            <a:r>
              <a:rPr lang="sr-Cyrl-RS" sz="2400" dirty="0" smtClean="0"/>
              <a:t>.</a:t>
            </a:r>
            <a:r>
              <a:rPr lang="en-US" sz="2400" dirty="0" smtClean="0"/>
              <a:t> </a:t>
            </a:r>
            <a:endParaRPr lang="sr-Cyrl-RS" sz="2400" dirty="0" smtClean="0"/>
          </a:p>
          <a:p>
            <a:pPr algn="just"/>
            <a:r>
              <a:rPr lang="en-US" sz="2400" dirty="0" smtClean="0"/>
              <a:t>У </a:t>
            </a:r>
            <a:r>
              <a:rPr lang="en-US" sz="2400" dirty="0" err="1" smtClean="0"/>
              <a:t>овом</a:t>
            </a:r>
            <a:r>
              <a:rPr lang="en-US" sz="2400" dirty="0" smtClean="0"/>
              <a:t> </a:t>
            </a:r>
            <a:r>
              <a:rPr lang="en-US" sz="2400" dirty="0" err="1" smtClean="0"/>
              <a:t>узрасту</a:t>
            </a:r>
            <a:r>
              <a:rPr lang="en-US" sz="2400" dirty="0" smtClean="0"/>
              <a:t> </a:t>
            </a:r>
            <a:r>
              <a:rPr lang="en-US" sz="2400" dirty="0" err="1" smtClean="0"/>
              <a:t>деца</a:t>
            </a:r>
            <a:r>
              <a:rPr lang="en-US" sz="2400" dirty="0" smtClean="0"/>
              <a:t> </a:t>
            </a:r>
            <a:r>
              <a:rPr lang="en-US" sz="2400" dirty="0" err="1" smtClean="0"/>
              <a:t>имају</a:t>
            </a:r>
            <a:r>
              <a:rPr lang="en-US" sz="2400" dirty="0" smtClean="0"/>
              <a:t> </a:t>
            </a:r>
            <a:r>
              <a:rPr lang="en-US" sz="2400" dirty="0" err="1" smtClean="0"/>
              <a:t>већ</a:t>
            </a:r>
            <a:r>
              <a:rPr lang="en-US" sz="2400" dirty="0" smtClean="0"/>
              <a:t> </a:t>
            </a:r>
            <a:r>
              <a:rPr lang="en-US" sz="2400" dirty="0" err="1" smtClean="0"/>
              <a:t>изграђен</a:t>
            </a:r>
            <a:r>
              <a:rPr lang="en-US" sz="2400" dirty="0" smtClean="0"/>
              <a:t> </a:t>
            </a:r>
            <a:r>
              <a:rPr lang="en-US" sz="2400" dirty="0" err="1" smtClean="0"/>
              <a:t>однос</a:t>
            </a:r>
            <a:r>
              <a:rPr lang="en-US" sz="2400" dirty="0" smtClean="0"/>
              <a:t> </a:t>
            </a:r>
            <a:r>
              <a:rPr lang="en-US" sz="2400" dirty="0" err="1" smtClean="0"/>
              <a:t>према</a:t>
            </a:r>
            <a:r>
              <a:rPr lang="en-US" sz="2400" dirty="0" smtClean="0"/>
              <a:t> </a:t>
            </a:r>
            <a:r>
              <a:rPr lang="en-US" sz="2400" dirty="0" err="1" smtClean="0"/>
              <a:t>одређеним</a:t>
            </a:r>
            <a:r>
              <a:rPr lang="en-US" sz="2400" dirty="0" smtClean="0"/>
              <a:t> </a:t>
            </a:r>
            <a:r>
              <a:rPr lang="en-US" sz="2400" dirty="0" err="1" smtClean="0"/>
              <a:t>књижевним</a:t>
            </a:r>
            <a:r>
              <a:rPr lang="en-US" sz="2400" dirty="0" smtClean="0"/>
              <a:t> </a:t>
            </a:r>
            <a:r>
              <a:rPr lang="en-US" sz="2400" dirty="0" err="1" smtClean="0"/>
              <a:t>врстамa</a:t>
            </a:r>
            <a:r>
              <a:rPr lang="en-US" sz="2400" dirty="0" smtClean="0"/>
              <a:t>  </a:t>
            </a:r>
            <a:r>
              <a:rPr lang="en-US" sz="2400" dirty="0" err="1" smtClean="0"/>
              <a:t>као</a:t>
            </a:r>
            <a:r>
              <a:rPr lang="en-US" sz="2400" dirty="0" smtClean="0"/>
              <a:t> </a:t>
            </a:r>
            <a:r>
              <a:rPr lang="en-US" sz="2400" dirty="0" err="1" smtClean="0"/>
              <a:t>што</a:t>
            </a:r>
            <a:r>
              <a:rPr lang="en-US" sz="2400" dirty="0" smtClean="0"/>
              <a:t> </a:t>
            </a:r>
            <a:r>
              <a:rPr lang="en-US" sz="2400" dirty="0" err="1" smtClean="0"/>
              <a:t>су</a:t>
            </a:r>
            <a:r>
              <a:rPr lang="en-US" sz="2400" dirty="0" smtClean="0"/>
              <a:t>: </a:t>
            </a:r>
            <a:r>
              <a:rPr lang="en-US" sz="2400" dirty="0" err="1" smtClean="0"/>
              <a:t>бајка</a:t>
            </a:r>
            <a:r>
              <a:rPr lang="en-US" sz="2400" dirty="0" smtClean="0"/>
              <a:t>, </a:t>
            </a:r>
            <a:r>
              <a:rPr lang="en-US" sz="2400" dirty="0" err="1" smtClean="0"/>
              <a:t>песма</a:t>
            </a:r>
            <a:r>
              <a:rPr lang="en-US" sz="2400" dirty="0" smtClean="0"/>
              <a:t>, </a:t>
            </a:r>
            <a:r>
              <a:rPr lang="en-US" sz="2400" dirty="0" err="1" smtClean="0"/>
              <a:t>басна</a:t>
            </a:r>
            <a:r>
              <a:rPr lang="en-US" sz="2400" dirty="0" smtClean="0"/>
              <a:t>, </a:t>
            </a:r>
            <a:r>
              <a:rPr lang="en-US" sz="2400" dirty="0" err="1" smtClean="0"/>
              <a:t>прича</a:t>
            </a:r>
            <a:r>
              <a:rPr lang="en-US" sz="2400" dirty="0" smtClean="0"/>
              <a:t>, и </a:t>
            </a:r>
            <a:r>
              <a:rPr lang="en-US" sz="2400" dirty="0" err="1" smtClean="0"/>
              <a:t>др</a:t>
            </a:r>
            <a:r>
              <a:rPr lang="en-US" sz="2400" dirty="0" smtClean="0"/>
              <a:t>. </a:t>
            </a:r>
            <a:endParaRPr lang="sr-Cyrl-RS" sz="2400" dirty="0" smtClean="0"/>
          </a:p>
          <a:p>
            <a:pPr algn="just"/>
            <a:r>
              <a:rPr lang="sr-Cyrl-CS" sz="2400" dirty="0" smtClean="0"/>
              <a:t>Неке </a:t>
            </a:r>
            <a:r>
              <a:rPr lang="sr-Cyrl-CS" sz="2400" dirty="0"/>
              <a:t>врсте које су настале у оквиру усмене књижевности, прешле  су у писану књижевност задржавши основне одлике врсте којима се придружио и неки елемент савременог поетског израза. Ту сврставамо загонетке, пословице, питалице, брзалице, </a:t>
            </a:r>
            <a:r>
              <a:rPr lang="sr-Cyrl-CS" sz="2400" dirty="0" err="1"/>
              <a:t>разбрајалице</a:t>
            </a:r>
            <a:r>
              <a:rPr lang="sr-Cyrl-CS" sz="2400" dirty="0"/>
              <a:t> и др</a:t>
            </a:r>
            <a:r>
              <a:rPr lang="sr-Cyrl-CS" sz="2400" dirty="0" smtClean="0"/>
              <a:t>.</a:t>
            </a:r>
          </a:p>
          <a:p>
            <a:pPr algn="just"/>
            <a:r>
              <a:rPr lang="sr-Cyrl-CS" sz="2400" dirty="0"/>
              <a:t>Другу групу сачињавају различите врсте у оквиру три књижевна рода (лирског, епског и драмског) које се већим делом убрајају у област књижевности за децу. То су : лирска песма, басна, бајка, прича, дечја драма.</a:t>
            </a:r>
            <a:endParaRPr lang="sr-Latn-RS" sz="2400" dirty="0"/>
          </a:p>
          <a:p>
            <a:pPr algn="just"/>
            <a:endParaRPr lang="sr-Latn-RS" sz="2400" dirty="0"/>
          </a:p>
          <a:p>
            <a:pPr algn="just"/>
            <a:endParaRPr lang="sr-Latn-RS" sz="2400" dirty="0"/>
          </a:p>
        </p:txBody>
      </p:sp>
    </p:spTree>
    <p:extLst>
      <p:ext uri="{BB962C8B-B14F-4D97-AF65-F5344CB8AC3E}">
        <p14:creationId xmlns:p14="http://schemas.microsoft.com/office/powerpoint/2010/main" val="27242015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935038"/>
          </a:xfrm>
        </p:spPr>
        <p:txBody>
          <a:bodyPr>
            <a:normAutofit/>
          </a:bodyPr>
          <a:lstStyle/>
          <a:p>
            <a:r>
              <a:rPr lang="sr-Cyrl-CS" sz="3200" b="1" dirty="0" smtClean="0"/>
              <a:t>Књижевне </a:t>
            </a:r>
            <a:r>
              <a:rPr lang="sr-Cyrl-CS" sz="3200" b="1" dirty="0"/>
              <a:t>врсте у раду са децом </a:t>
            </a:r>
            <a:endParaRPr lang="sr-Latn-R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57338"/>
            <a:ext cx="10515600" cy="461962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sr-Cyrl-CS" sz="2400" dirty="0" smtClean="0"/>
              <a:t>Дете у сваком погледу богати и проширује речник добрим избором књижевног дела. На васпитачу је да тај избор усклади са дечијим жељама и могућностима. </a:t>
            </a:r>
          </a:p>
          <a:p>
            <a:pPr marL="0" indent="0">
              <a:buNone/>
            </a:pPr>
            <a:r>
              <a:rPr lang="sr-Cyrl-CS" sz="2400" dirty="0" smtClean="0"/>
              <a:t>1. Да ли на </a:t>
            </a:r>
            <a:r>
              <a:rPr lang="sr-Cyrl-CS" sz="2400" dirty="0"/>
              <a:t>избор врсте књижевног текста који ће се користити у васпитно- образовном </a:t>
            </a:r>
            <a:r>
              <a:rPr lang="sr-Cyrl-CS" sz="2400" dirty="0" smtClean="0"/>
              <a:t>раду може утицати </a:t>
            </a:r>
            <a:r>
              <a:rPr lang="sr-Cyrl-CS" sz="2400" dirty="0"/>
              <a:t>и његова </a:t>
            </a:r>
            <a:r>
              <a:rPr lang="sr-Cyrl-CS" sz="2400" dirty="0" smtClean="0"/>
              <a:t>функција</a:t>
            </a:r>
            <a:r>
              <a:rPr lang="sr-Cyrl-CS" sz="2400" dirty="0"/>
              <a:t>?</a:t>
            </a:r>
            <a:endParaRPr lang="sr-Cyrl-CS" sz="2400" dirty="0" smtClean="0"/>
          </a:p>
          <a:p>
            <a:pPr marL="0" indent="0">
              <a:buNone/>
            </a:pPr>
            <a:r>
              <a:rPr lang="sr-Cyrl-CS" sz="2400" dirty="0" smtClean="0"/>
              <a:t>2.  Шта </a:t>
            </a:r>
            <a:r>
              <a:rPr lang="sr-Cyrl-CS" sz="2400" dirty="0"/>
              <a:t>уз помоћ загонетке најбоље можемо да </a:t>
            </a:r>
            <a:r>
              <a:rPr lang="sr-Cyrl-CS" sz="2400" dirty="0" smtClean="0"/>
              <a:t>проверимо? Наведите примере.</a:t>
            </a:r>
          </a:p>
          <a:p>
            <a:pPr marL="0" indent="0">
              <a:buNone/>
            </a:pPr>
            <a:r>
              <a:rPr lang="sr-Cyrl-CS" sz="2400" dirty="0" smtClean="0"/>
              <a:t>3.  Када је </a:t>
            </a:r>
            <a:r>
              <a:rPr lang="sr-Cyrl-CS" sz="2400" dirty="0"/>
              <a:t>пословица </a:t>
            </a:r>
            <a:r>
              <a:rPr lang="sr-Cyrl-CS" sz="2400" dirty="0" smtClean="0"/>
              <a:t>добродошла? </a:t>
            </a:r>
          </a:p>
          <a:p>
            <a:pPr marL="0" indent="0">
              <a:buNone/>
            </a:pPr>
            <a:r>
              <a:rPr lang="sr-Cyrl-CS" sz="2400" dirty="0" smtClean="0"/>
              <a:t>4. Када се брзалица примењује? </a:t>
            </a:r>
          </a:p>
          <a:p>
            <a:pPr marL="0" indent="0">
              <a:buNone/>
            </a:pPr>
            <a:r>
              <a:rPr lang="sr-Cyrl-CS" sz="2400" dirty="0" smtClean="0"/>
              <a:t>5. Колико су бројалице заступљене?</a:t>
            </a:r>
          </a:p>
          <a:p>
            <a:pPr marL="0" indent="0">
              <a:buNone/>
            </a:pPr>
            <a:r>
              <a:rPr lang="sr-Cyrl-CS" sz="2400" dirty="0" smtClean="0"/>
              <a:t>6. Шта можемо рећи о осталим књижевним врстама?</a:t>
            </a:r>
          </a:p>
          <a:p>
            <a:pPr marL="0" indent="0">
              <a:buNone/>
            </a:pPr>
            <a:endParaRPr lang="sr-Cyrl-CS" dirty="0" smtClean="0"/>
          </a:p>
          <a:p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30011671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237631" cy="472002"/>
          </a:xfrm>
        </p:spPr>
        <p:txBody>
          <a:bodyPr>
            <a:normAutofit fontScale="90000"/>
          </a:bodyPr>
          <a:lstStyle/>
          <a:p>
            <a:r>
              <a:rPr lang="sr-Cyrl-RS" b="1" dirty="0" smtClean="0"/>
              <a:t/>
            </a:r>
            <a:br>
              <a:rPr lang="sr-Cyrl-RS" b="1" dirty="0" smtClean="0"/>
            </a:br>
            <a:r>
              <a:rPr lang="sr-Cyrl-RS" b="1" dirty="0" smtClean="0"/>
              <a:t/>
            </a:r>
            <a:br>
              <a:rPr lang="sr-Cyrl-RS" b="1" dirty="0" smtClean="0"/>
            </a:br>
            <a:r>
              <a:rPr lang="en-US" b="1" dirty="0" err="1" smtClean="0"/>
              <a:t>Избор</a:t>
            </a:r>
            <a:r>
              <a:rPr lang="en-US" b="1" dirty="0" smtClean="0"/>
              <a:t> </a:t>
            </a:r>
            <a:r>
              <a:rPr lang="en-US" b="1" dirty="0" err="1"/>
              <a:t>књижевног</a:t>
            </a:r>
            <a:r>
              <a:rPr lang="en-US" b="1" dirty="0"/>
              <a:t> </a:t>
            </a:r>
            <a:r>
              <a:rPr lang="en-US" b="1" dirty="0" err="1"/>
              <a:t>дела</a:t>
            </a:r>
            <a:r>
              <a:rPr lang="en-US" b="1" dirty="0"/>
              <a:t> </a:t>
            </a:r>
            <a:r>
              <a:rPr lang="sr-Latn-RS" dirty="0"/>
              <a:t/>
            </a:r>
            <a:br>
              <a:rPr lang="sr-Latn-RS" dirty="0"/>
            </a:br>
            <a:r>
              <a:rPr lang="sr-Cyrl-RS" dirty="0" smtClean="0"/>
              <a:t/>
            </a:r>
            <a:br>
              <a:rPr lang="sr-Cyrl-RS" dirty="0" smtClean="0"/>
            </a:br>
            <a:endParaRPr lang="sr-Latn-R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030310"/>
            <a:ext cx="10647556" cy="5381641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1400" dirty="0" smtClean="0"/>
              <a:t>„</a:t>
            </a:r>
            <a:r>
              <a:rPr lang="en-US" sz="1600" b="1" dirty="0" err="1" smtClean="0"/>
              <a:t>Тема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књижевног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дела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треба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да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има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лични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смисао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за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дете</a:t>
            </a:r>
            <a:r>
              <a:rPr lang="en-US" sz="1600" b="1" dirty="0" smtClean="0"/>
              <a:t>, </a:t>
            </a:r>
            <a:r>
              <a:rPr lang="en-US" sz="1600" b="1" dirty="0" err="1" smtClean="0"/>
              <a:t>да</a:t>
            </a:r>
            <a:r>
              <a:rPr lang="en-US" sz="1600" b="1" dirty="0" smtClean="0"/>
              <a:t> у </a:t>
            </a:r>
            <a:r>
              <a:rPr lang="en-US" sz="1600" b="1" dirty="0" err="1" smtClean="0"/>
              <a:t>њему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изазове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лична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значења</a:t>
            </a:r>
            <a:r>
              <a:rPr lang="en-US" sz="1600" b="1" dirty="0" smtClean="0"/>
              <a:t>. </a:t>
            </a:r>
            <a:r>
              <a:rPr lang="en-US" sz="1600" b="1" dirty="0" err="1" smtClean="0"/>
              <a:t>Такве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су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све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оне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теме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које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се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могу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повезати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са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животним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ситуацијама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детета</a:t>
            </a:r>
            <a:r>
              <a:rPr lang="en-US" sz="1600" b="1" dirty="0" smtClean="0"/>
              <a:t>, </a:t>
            </a:r>
            <a:r>
              <a:rPr lang="en-US" sz="1600" b="1" dirty="0" err="1" smtClean="0"/>
              <a:t>његовим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потребама</a:t>
            </a:r>
            <a:r>
              <a:rPr lang="en-US" sz="1600" b="1" dirty="0" smtClean="0"/>
              <a:t>, </a:t>
            </a:r>
            <a:r>
              <a:rPr lang="en-US" sz="1600" b="1" dirty="0" err="1" smtClean="0"/>
              <a:t>проблемима</a:t>
            </a:r>
            <a:r>
              <a:rPr lang="en-US" sz="1600" b="1" dirty="0" smtClean="0"/>
              <a:t>, </a:t>
            </a:r>
            <a:r>
              <a:rPr lang="en-US" sz="1600" b="1" dirty="0" err="1" smtClean="0"/>
              <a:t>интересима</a:t>
            </a:r>
            <a:r>
              <a:rPr lang="en-US" sz="1600" b="1" dirty="0" smtClean="0"/>
              <a:t> и </a:t>
            </a:r>
            <a:r>
              <a:rPr lang="en-US" sz="1600" b="1" dirty="0" err="1" smtClean="0"/>
              <a:t>интересовањима</a:t>
            </a:r>
            <a:r>
              <a:rPr lang="en-US" sz="1600" b="1" dirty="0" smtClean="0"/>
              <a:t>. </a:t>
            </a:r>
            <a:r>
              <a:rPr lang="en-US" sz="1600" b="1" dirty="0" err="1" smtClean="0"/>
              <a:t>Оне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поуздано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изазивају</a:t>
            </a:r>
            <a:r>
              <a:rPr lang="en-US" sz="1600" b="1" dirty="0" smtClean="0"/>
              <a:t> у </a:t>
            </a:r>
            <a:r>
              <a:rPr lang="en-US" sz="1600" b="1" dirty="0" err="1" smtClean="0"/>
              <a:t>детету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механизам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идентификације</a:t>
            </a:r>
            <a:r>
              <a:rPr lang="en-US" sz="1600" b="1" dirty="0" smtClean="0"/>
              <a:t> и </a:t>
            </a:r>
            <a:r>
              <a:rPr lang="en-US" sz="1600" b="1" dirty="0" err="1" smtClean="0"/>
              <a:t>провоцирају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његово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властито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искуство</a:t>
            </a:r>
            <a:r>
              <a:rPr lang="en-US" sz="1600" b="1" dirty="0" smtClean="0"/>
              <a:t>.“ (</a:t>
            </a:r>
            <a:r>
              <a:rPr lang="en-US" sz="1600" b="1" dirty="0" err="1" smtClean="0"/>
              <a:t>Дотлић</a:t>
            </a:r>
            <a:r>
              <a:rPr lang="sr-Cyrl-CS" sz="1600" b="1" dirty="0" smtClean="0"/>
              <a:t> и Каменов,</a:t>
            </a:r>
            <a:r>
              <a:rPr lang="en-US" sz="1600" b="1" dirty="0" smtClean="0"/>
              <a:t> 1999</a:t>
            </a:r>
            <a:r>
              <a:rPr lang="sr-Cyrl-CS" sz="1600" b="1" dirty="0" smtClean="0"/>
              <a:t>:</a:t>
            </a:r>
            <a:r>
              <a:rPr lang="en-US" sz="1600" b="1" dirty="0" smtClean="0"/>
              <a:t> 41)</a:t>
            </a:r>
            <a:r>
              <a:rPr lang="sr-Cyrl-CS" sz="1600" b="1" dirty="0" smtClean="0"/>
              <a:t>.</a:t>
            </a:r>
            <a:endParaRPr lang="sr-Latn-RS" sz="1600" b="1" dirty="0" smtClean="0"/>
          </a:p>
          <a:p>
            <a:pPr marL="0" indent="0">
              <a:buNone/>
            </a:pPr>
            <a:r>
              <a:rPr lang="en-US" sz="1600" b="1" dirty="0" err="1" smtClean="0"/>
              <a:t>По</a:t>
            </a:r>
            <a:r>
              <a:rPr lang="en-US" sz="1600" b="1" dirty="0" smtClean="0"/>
              <a:t> </a:t>
            </a:r>
            <a:r>
              <a:rPr lang="en-US" sz="1600" b="1" dirty="0" err="1"/>
              <a:t>Дотлић</a:t>
            </a:r>
            <a:r>
              <a:rPr lang="sr-Cyrl-CS" sz="1600" b="1" dirty="0" err="1"/>
              <a:t>евој</a:t>
            </a:r>
            <a:r>
              <a:rPr lang="en-US" sz="1600" b="1" dirty="0"/>
              <a:t> и </a:t>
            </a:r>
            <a:r>
              <a:rPr lang="en-US" sz="1600" b="1" dirty="0" err="1"/>
              <a:t>Каменову</a:t>
            </a:r>
            <a:r>
              <a:rPr lang="en-US" sz="1600" b="1" dirty="0"/>
              <a:t>, </a:t>
            </a:r>
            <a:r>
              <a:rPr lang="en-US" sz="1600" b="1" dirty="0" err="1"/>
              <a:t>при</a:t>
            </a:r>
            <a:r>
              <a:rPr lang="en-US" sz="1600" b="1" dirty="0"/>
              <a:t> </a:t>
            </a:r>
            <a:r>
              <a:rPr lang="en-US" sz="1600" b="1" dirty="0" err="1"/>
              <a:t>избору</a:t>
            </a:r>
            <a:r>
              <a:rPr lang="en-US" sz="1600" b="1" dirty="0"/>
              <a:t> </a:t>
            </a:r>
            <a:r>
              <a:rPr lang="en-US" sz="1600" b="1" dirty="0" err="1"/>
              <a:t>књижевног</a:t>
            </a:r>
            <a:r>
              <a:rPr lang="en-US" sz="1600" b="1" dirty="0"/>
              <a:t> </a:t>
            </a:r>
            <a:r>
              <a:rPr lang="en-US" sz="1600" b="1" dirty="0" err="1"/>
              <a:t>дела</a:t>
            </a:r>
            <a:r>
              <a:rPr lang="en-US" sz="1600" b="1" dirty="0"/>
              <a:t> </a:t>
            </a:r>
            <a:r>
              <a:rPr lang="en-US" sz="1600" b="1" dirty="0" err="1"/>
              <a:t>треба</a:t>
            </a:r>
            <a:r>
              <a:rPr lang="en-US" sz="1600" b="1" dirty="0"/>
              <a:t> </a:t>
            </a:r>
            <a:r>
              <a:rPr lang="en-US" sz="1600" b="1" dirty="0" err="1"/>
              <a:t>се</a:t>
            </a:r>
            <a:r>
              <a:rPr lang="en-US" sz="1600" b="1" dirty="0"/>
              <a:t> </a:t>
            </a:r>
            <a:r>
              <a:rPr lang="en-US" sz="1600" b="1" dirty="0" err="1"/>
              <a:t>руководити</a:t>
            </a:r>
            <a:r>
              <a:rPr lang="en-US" sz="1600" b="1" dirty="0"/>
              <a:t> </a:t>
            </a:r>
            <a:r>
              <a:rPr lang="en-US" sz="1600" b="1" dirty="0" err="1"/>
              <a:t>одређеним</a:t>
            </a:r>
            <a:r>
              <a:rPr lang="en-US" sz="1600" b="1" dirty="0"/>
              <a:t> </a:t>
            </a:r>
            <a:r>
              <a:rPr lang="en-US" sz="1600" b="1" dirty="0" smtClean="0"/>
              <a:t> </a:t>
            </a:r>
            <a:r>
              <a:rPr lang="en-US" sz="1600" b="1" dirty="0" err="1"/>
              <a:t>критеријумима</a:t>
            </a:r>
            <a:r>
              <a:rPr lang="en-US" sz="1600" b="1" dirty="0"/>
              <a:t>: </a:t>
            </a:r>
            <a:endParaRPr lang="sr-Latn-RS" sz="1600" b="1" dirty="0"/>
          </a:p>
          <a:p>
            <a:pPr lvl="0"/>
            <a:r>
              <a:rPr lang="sr-Cyrl-RS" sz="1600" b="1" dirty="0" err="1" smtClean="0"/>
              <a:t>И</a:t>
            </a:r>
            <a:r>
              <a:rPr lang="en-US" sz="1600" b="1" dirty="0" err="1" smtClean="0"/>
              <a:t>ма</a:t>
            </a:r>
            <a:r>
              <a:rPr lang="en-US" sz="1600" b="1" dirty="0" smtClean="0"/>
              <a:t> </a:t>
            </a:r>
            <a:r>
              <a:rPr lang="en-US" sz="1600" b="1" dirty="0" err="1"/>
              <a:t>ли</a:t>
            </a:r>
            <a:r>
              <a:rPr lang="en-US" sz="1600" b="1" dirty="0"/>
              <a:t> </a:t>
            </a:r>
            <a:r>
              <a:rPr lang="en-US" sz="1600" b="1" dirty="0" err="1"/>
              <a:t>дете</a:t>
            </a:r>
            <a:r>
              <a:rPr lang="en-US" sz="1600" b="1" dirty="0"/>
              <a:t> </a:t>
            </a:r>
            <a:r>
              <a:rPr lang="en-US" sz="1600" b="1" dirty="0" err="1"/>
              <a:t>могућности</a:t>
            </a:r>
            <a:r>
              <a:rPr lang="en-US" sz="1600" b="1" dirty="0"/>
              <a:t> </a:t>
            </a:r>
            <a:r>
              <a:rPr lang="en-US" sz="1600" b="1" dirty="0" err="1"/>
              <a:t>да</a:t>
            </a:r>
            <a:r>
              <a:rPr lang="en-US" sz="1600" b="1" dirty="0"/>
              <a:t> </a:t>
            </a:r>
            <a:r>
              <a:rPr lang="en-US" sz="1600" b="1" dirty="0" err="1"/>
              <a:t>се</a:t>
            </a:r>
            <a:r>
              <a:rPr lang="en-US" sz="1600" b="1" dirty="0"/>
              <a:t> </a:t>
            </a:r>
            <a:r>
              <a:rPr lang="en-US" sz="1600" b="1" dirty="0" err="1"/>
              <a:t>са</a:t>
            </a:r>
            <a:r>
              <a:rPr lang="en-US" sz="1600" b="1" dirty="0"/>
              <a:t> </a:t>
            </a:r>
            <a:r>
              <a:rPr lang="en-US" sz="1600" b="1" dirty="0" err="1"/>
              <a:t>неким</a:t>
            </a:r>
            <a:r>
              <a:rPr lang="en-US" sz="1600" b="1" dirty="0"/>
              <a:t> </a:t>
            </a:r>
            <a:r>
              <a:rPr lang="en-US" sz="1600" b="1" dirty="0" err="1"/>
              <a:t>елементима</a:t>
            </a:r>
            <a:r>
              <a:rPr lang="en-US" sz="1600" b="1" dirty="0"/>
              <a:t> у </a:t>
            </a:r>
            <a:r>
              <a:rPr lang="en-US" sz="1600" b="1" dirty="0" err="1"/>
              <a:t>књижевном</a:t>
            </a:r>
            <a:r>
              <a:rPr lang="en-US" sz="1600" b="1" dirty="0"/>
              <a:t> </a:t>
            </a:r>
            <a:r>
              <a:rPr lang="en-US" sz="1600" b="1" dirty="0" err="1"/>
              <a:t>делу</a:t>
            </a:r>
            <a:r>
              <a:rPr lang="en-US" sz="1600" b="1" dirty="0"/>
              <a:t> </a:t>
            </a:r>
            <a:r>
              <a:rPr lang="en-US" sz="1600" b="1" dirty="0" err="1"/>
              <a:t>идентификује</a:t>
            </a:r>
            <a:r>
              <a:rPr lang="en-US" sz="1600" b="1" dirty="0"/>
              <a:t> (</a:t>
            </a:r>
            <a:r>
              <a:rPr lang="en-US" sz="1600" b="1" dirty="0" err="1"/>
              <a:t>са</a:t>
            </a:r>
            <a:r>
              <a:rPr lang="en-US" sz="1600" b="1" dirty="0"/>
              <a:t> </a:t>
            </a:r>
            <a:r>
              <a:rPr lang="en-US" sz="1600" b="1" dirty="0" err="1"/>
              <a:t>ликом</a:t>
            </a:r>
            <a:r>
              <a:rPr lang="en-US" sz="1600" b="1" dirty="0"/>
              <a:t> </a:t>
            </a:r>
            <a:r>
              <a:rPr lang="en-US" sz="1600" b="1" dirty="0" err="1"/>
              <a:t>или</a:t>
            </a:r>
            <a:r>
              <a:rPr lang="en-US" sz="1600" b="1" dirty="0"/>
              <a:t> </a:t>
            </a:r>
            <a:r>
              <a:rPr lang="en-US" sz="1600" b="1" dirty="0" err="1"/>
              <a:t>са</a:t>
            </a:r>
            <a:r>
              <a:rPr lang="en-US" sz="1600" b="1" dirty="0"/>
              <a:t> </a:t>
            </a:r>
            <a:r>
              <a:rPr lang="en-US" sz="1600" b="1" dirty="0" err="1"/>
              <a:t>оним</a:t>
            </a:r>
            <a:r>
              <a:rPr lang="en-US" sz="1600" b="1" dirty="0"/>
              <a:t> у </a:t>
            </a:r>
            <a:r>
              <a:rPr lang="en-US" sz="1600" b="1" dirty="0" err="1"/>
              <a:t>чије</a:t>
            </a:r>
            <a:r>
              <a:rPr lang="en-US" sz="1600" b="1" dirty="0"/>
              <a:t> </a:t>
            </a:r>
            <a:r>
              <a:rPr lang="en-US" sz="1600" b="1" dirty="0" err="1"/>
              <a:t>је</a:t>
            </a:r>
            <a:r>
              <a:rPr lang="en-US" sz="1600" b="1" dirty="0"/>
              <a:t> </a:t>
            </a:r>
            <a:r>
              <a:rPr lang="en-US" sz="1600" b="1" dirty="0" err="1"/>
              <a:t>име</a:t>
            </a:r>
            <a:r>
              <a:rPr lang="en-US" sz="1600" b="1" dirty="0"/>
              <a:t> </a:t>
            </a:r>
            <a:r>
              <a:rPr lang="en-US" sz="1600" b="1" dirty="0" err="1"/>
              <a:t>текст</a:t>
            </a:r>
            <a:r>
              <a:rPr lang="en-US" sz="1600" b="1" dirty="0"/>
              <a:t> </a:t>
            </a:r>
            <a:r>
              <a:rPr lang="en-US" sz="1600" b="1" dirty="0" err="1"/>
              <a:t>написан</a:t>
            </a:r>
            <a:r>
              <a:rPr lang="en-US" sz="1600" b="1" dirty="0"/>
              <a:t>) ?</a:t>
            </a:r>
            <a:endParaRPr lang="sr-Latn-RS" sz="1600" b="1" dirty="0"/>
          </a:p>
          <a:p>
            <a:pPr lvl="0"/>
            <a:r>
              <a:rPr lang="sr-Cyrl-RS" sz="1600" b="1" dirty="0" err="1" smtClean="0"/>
              <a:t>Д</a:t>
            </a:r>
            <a:r>
              <a:rPr lang="en-US" sz="1600" b="1" dirty="0" smtClean="0"/>
              <a:t>а </a:t>
            </a:r>
            <a:r>
              <a:rPr lang="en-US" sz="1600" b="1" dirty="0" err="1"/>
              <a:t>ли</a:t>
            </a:r>
            <a:r>
              <a:rPr lang="en-US" sz="1600" b="1" dirty="0"/>
              <a:t> </a:t>
            </a:r>
            <a:r>
              <a:rPr lang="en-US" sz="1600" b="1" dirty="0" err="1"/>
              <a:t>је</a:t>
            </a:r>
            <a:r>
              <a:rPr lang="en-US" sz="1600" b="1" dirty="0"/>
              <a:t> </a:t>
            </a:r>
            <a:r>
              <a:rPr lang="en-US" sz="1600" b="1" dirty="0" err="1"/>
              <a:t>угао</a:t>
            </a:r>
            <a:r>
              <a:rPr lang="en-US" sz="1600" b="1" dirty="0"/>
              <a:t> </a:t>
            </a:r>
            <a:r>
              <a:rPr lang="en-US" sz="1600" b="1" dirty="0" err="1"/>
              <a:t>виђења</a:t>
            </a:r>
            <a:r>
              <a:rPr lang="en-US" sz="1600" b="1" dirty="0"/>
              <a:t> и </a:t>
            </a:r>
            <a:r>
              <a:rPr lang="en-US" sz="1600" b="1" dirty="0" err="1"/>
              <a:t>доживљаја</a:t>
            </a:r>
            <a:r>
              <a:rPr lang="en-US" sz="1600" b="1" dirty="0"/>
              <a:t> </a:t>
            </a:r>
            <a:r>
              <a:rPr lang="en-US" sz="1600" b="1" dirty="0" err="1"/>
              <a:t>света</a:t>
            </a:r>
            <a:r>
              <a:rPr lang="en-US" sz="1600" b="1" dirty="0"/>
              <a:t> </a:t>
            </a:r>
            <a:r>
              <a:rPr lang="en-US" sz="1600" b="1" dirty="0" err="1"/>
              <a:t>којим</a:t>
            </a:r>
            <a:r>
              <a:rPr lang="en-US" sz="1600" b="1" dirty="0"/>
              <a:t> </a:t>
            </a:r>
            <a:r>
              <a:rPr lang="en-US" sz="1600" b="1" dirty="0" err="1"/>
              <a:t>се</a:t>
            </a:r>
            <a:r>
              <a:rPr lang="en-US" sz="1600" b="1" dirty="0"/>
              <a:t> </a:t>
            </a:r>
            <a:r>
              <a:rPr lang="en-US" sz="1600" b="1" dirty="0" err="1"/>
              <a:t>одликује</a:t>
            </a:r>
            <a:r>
              <a:rPr lang="en-US" sz="1600" b="1" dirty="0"/>
              <a:t> </a:t>
            </a:r>
            <a:r>
              <a:rPr lang="en-US" sz="1600" b="1" dirty="0" err="1"/>
              <a:t>књижевно</a:t>
            </a:r>
            <a:r>
              <a:rPr lang="en-US" sz="1600" b="1" dirty="0"/>
              <a:t> </a:t>
            </a:r>
            <a:r>
              <a:rPr lang="en-US" sz="1600" b="1" dirty="0" err="1"/>
              <a:t>дело</a:t>
            </a:r>
            <a:r>
              <a:rPr lang="en-US" sz="1600" b="1" dirty="0"/>
              <a:t> </a:t>
            </a:r>
            <a:r>
              <a:rPr lang="en-US" sz="1600" b="1" dirty="0" err="1"/>
              <a:t>такав</a:t>
            </a:r>
            <a:r>
              <a:rPr lang="en-US" sz="1600" b="1" dirty="0"/>
              <a:t> </a:t>
            </a:r>
            <a:r>
              <a:rPr lang="en-US" sz="1600" b="1" dirty="0" err="1"/>
              <a:t>да</a:t>
            </a:r>
            <a:r>
              <a:rPr lang="en-US" sz="1600" b="1" dirty="0"/>
              <a:t> </a:t>
            </a:r>
            <a:r>
              <a:rPr lang="en-US" sz="1600" b="1" dirty="0" err="1"/>
              <a:t>га</a:t>
            </a:r>
            <a:r>
              <a:rPr lang="en-US" sz="1600" b="1" dirty="0"/>
              <a:t> и </a:t>
            </a:r>
            <a:r>
              <a:rPr lang="en-US" sz="1600" b="1" dirty="0" err="1"/>
              <a:t>мали</a:t>
            </a:r>
            <a:r>
              <a:rPr lang="en-US" sz="1600" b="1" dirty="0"/>
              <a:t> </a:t>
            </a:r>
            <a:r>
              <a:rPr lang="en-US" sz="1600" b="1" dirty="0" err="1"/>
              <a:t>слушалац</a:t>
            </a:r>
            <a:r>
              <a:rPr lang="en-US" sz="1600" b="1" dirty="0"/>
              <a:t> – </a:t>
            </a:r>
            <a:r>
              <a:rPr lang="en-US" sz="1600" b="1" dirty="0" err="1"/>
              <a:t>читалац</a:t>
            </a:r>
            <a:r>
              <a:rPr lang="en-US" sz="1600" b="1" dirty="0"/>
              <a:t> </a:t>
            </a:r>
            <a:r>
              <a:rPr lang="en-US" sz="1600" b="1" dirty="0" err="1"/>
              <a:t>може</a:t>
            </a:r>
            <a:r>
              <a:rPr lang="en-US" sz="1600" b="1" dirty="0"/>
              <a:t> </a:t>
            </a:r>
            <a:r>
              <a:rPr lang="en-US" sz="1600" b="1" dirty="0" err="1"/>
              <a:t>разумети</a:t>
            </a:r>
            <a:r>
              <a:rPr lang="en-US" sz="1600" b="1" dirty="0"/>
              <a:t>?</a:t>
            </a:r>
            <a:endParaRPr lang="sr-Latn-RS" sz="1600" b="1" dirty="0"/>
          </a:p>
          <a:p>
            <a:pPr lvl="0"/>
            <a:r>
              <a:rPr lang="sr-Cyrl-RS" sz="1600" b="1" dirty="0" smtClean="0"/>
              <a:t>У</a:t>
            </a:r>
            <a:r>
              <a:rPr lang="en-US" sz="1600" b="1" dirty="0" smtClean="0"/>
              <a:t> </a:t>
            </a:r>
            <a:r>
              <a:rPr lang="en-US" sz="1600" b="1" dirty="0" err="1"/>
              <a:t>којој</a:t>
            </a:r>
            <a:r>
              <a:rPr lang="en-US" sz="1600" b="1" dirty="0"/>
              <a:t> </a:t>
            </a:r>
            <a:r>
              <a:rPr lang="en-US" sz="1600" b="1" dirty="0" err="1"/>
              <a:t>је</a:t>
            </a:r>
            <a:r>
              <a:rPr lang="en-US" sz="1600" b="1" dirty="0"/>
              <a:t> </a:t>
            </a:r>
            <a:r>
              <a:rPr lang="en-US" sz="1600" b="1" dirty="0" err="1"/>
              <a:t>мери</a:t>
            </a:r>
            <a:r>
              <a:rPr lang="en-US" sz="1600" b="1" dirty="0"/>
              <a:t> </a:t>
            </a:r>
            <a:r>
              <a:rPr lang="en-US" sz="1600" b="1" dirty="0" err="1"/>
              <a:t>књижевно</a:t>
            </a:r>
            <a:r>
              <a:rPr lang="en-US" sz="1600" b="1" dirty="0"/>
              <a:t> </a:t>
            </a:r>
            <a:r>
              <a:rPr lang="en-US" sz="1600" b="1" dirty="0" err="1"/>
              <a:t>дело</a:t>
            </a:r>
            <a:r>
              <a:rPr lang="en-US" sz="1600" b="1" dirty="0"/>
              <a:t> у </a:t>
            </a:r>
            <a:r>
              <a:rPr lang="en-US" sz="1600" b="1" dirty="0" err="1"/>
              <a:t>складу</a:t>
            </a:r>
            <a:r>
              <a:rPr lang="en-US" sz="1600" b="1" dirty="0"/>
              <a:t> </a:t>
            </a:r>
            <a:r>
              <a:rPr lang="en-US" sz="1600" b="1" dirty="0" err="1"/>
              <a:t>са</a:t>
            </a:r>
            <a:r>
              <a:rPr lang="en-US" sz="1600" b="1" dirty="0"/>
              <a:t> </a:t>
            </a:r>
            <a:r>
              <a:rPr lang="en-US" sz="1600" b="1" dirty="0" err="1"/>
              <a:t>изворним</a:t>
            </a:r>
            <a:r>
              <a:rPr lang="en-US" sz="1600" b="1" dirty="0"/>
              <a:t> </a:t>
            </a:r>
            <a:r>
              <a:rPr lang="en-US" sz="1600" b="1" dirty="0" err="1"/>
              <a:t>дечјим</a:t>
            </a:r>
            <a:r>
              <a:rPr lang="en-US" sz="1600" b="1" dirty="0"/>
              <a:t> </a:t>
            </a:r>
            <a:r>
              <a:rPr lang="en-US" sz="1600" b="1" dirty="0" err="1"/>
              <a:t>светом</a:t>
            </a:r>
            <a:r>
              <a:rPr lang="en-US" sz="1600" b="1" dirty="0"/>
              <a:t>, </a:t>
            </a:r>
            <a:r>
              <a:rPr lang="en-US" sz="1600" b="1" dirty="0" err="1"/>
              <a:t>односно</a:t>
            </a:r>
            <a:r>
              <a:rPr lang="en-US" sz="1600" b="1" dirty="0"/>
              <a:t> </a:t>
            </a:r>
            <a:r>
              <a:rPr lang="en-US" sz="1600" b="1" dirty="0" err="1"/>
              <a:t>колико</a:t>
            </a:r>
            <a:r>
              <a:rPr lang="en-US" sz="1600" b="1" dirty="0"/>
              <a:t> </a:t>
            </a:r>
            <a:r>
              <a:rPr lang="en-US" sz="1600" b="1" dirty="0" err="1"/>
              <a:t>га</a:t>
            </a:r>
            <a:r>
              <a:rPr lang="en-US" sz="1600" b="1" dirty="0"/>
              <a:t> </a:t>
            </a:r>
            <a:r>
              <a:rPr lang="en-US" sz="1600" b="1" dirty="0" err="1"/>
              <a:t>исказује</a:t>
            </a:r>
            <a:r>
              <a:rPr lang="en-US" sz="1600" b="1" dirty="0"/>
              <a:t>?</a:t>
            </a:r>
            <a:endParaRPr lang="sr-Latn-RS" sz="1600" b="1" dirty="0"/>
          </a:p>
          <a:p>
            <a:pPr lvl="0"/>
            <a:r>
              <a:rPr lang="sr-Cyrl-RS" sz="1600" b="1" dirty="0" err="1" smtClean="0"/>
              <a:t>О</a:t>
            </a:r>
            <a:r>
              <a:rPr lang="en-US" sz="1600" b="1" dirty="0" err="1" smtClean="0"/>
              <a:t>слања</a:t>
            </a:r>
            <a:r>
              <a:rPr lang="en-US" sz="1600" b="1" dirty="0" smtClean="0"/>
              <a:t> </a:t>
            </a:r>
            <a:r>
              <a:rPr lang="en-US" sz="1600" b="1" dirty="0" err="1"/>
              <a:t>ли</a:t>
            </a:r>
            <a:r>
              <a:rPr lang="en-US" sz="1600" b="1" dirty="0"/>
              <a:t> </a:t>
            </a:r>
            <a:r>
              <a:rPr lang="en-US" sz="1600" b="1" dirty="0" err="1"/>
              <a:t>се</a:t>
            </a:r>
            <a:r>
              <a:rPr lang="en-US" sz="1600" b="1" dirty="0"/>
              <a:t> </a:t>
            </a:r>
            <a:r>
              <a:rPr lang="en-US" sz="1600" b="1" dirty="0" err="1"/>
              <a:t>прича</a:t>
            </a:r>
            <a:r>
              <a:rPr lang="en-US" sz="1600" b="1" dirty="0"/>
              <a:t> </a:t>
            </a:r>
            <a:r>
              <a:rPr lang="en-US" sz="1600" b="1" dirty="0" err="1"/>
              <a:t>или</a:t>
            </a:r>
            <a:r>
              <a:rPr lang="en-US" sz="1600" b="1" dirty="0"/>
              <a:t> </a:t>
            </a:r>
            <a:r>
              <a:rPr lang="en-US" sz="1600" b="1" dirty="0" err="1"/>
              <a:t>песма</a:t>
            </a:r>
            <a:r>
              <a:rPr lang="en-US" sz="1600" b="1" dirty="0"/>
              <a:t> </a:t>
            </a:r>
            <a:r>
              <a:rPr lang="en-US" sz="1600" b="1" dirty="0" err="1"/>
              <a:t>на</a:t>
            </a:r>
            <a:r>
              <a:rPr lang="en-US" sz="1600" b="1" dirty="0"/>
              <a:t> </a:t>
            </a:r>
            <a:r>
              <a:rPr lang="en-US" sz="1600" b="1" dirty="0" err="1"/>
              <a:t>креативну</a:t>
            </a:r>
            <a:r>
              <a:rPr lang="en-US" sz="1600" b="1" dirty="0"/>
              <a:t> </a:t>
            </a:r>
            <a:r>
              <a:rPr lang="en-US" sz="1600" b="1" dirty="0" err="1"/>
              <a:t>машту</a:t>
            </a:r>
            <a:r>
              <a:rPr lang="en-US" sz="1600" b="1" dirty="0"/>
              <a:t> </a:t>
            </a:r>
            <a:r>
              <a:rPr lang="en-US" sz="1600" b="1" dirty="0" err="1"/>
              <a:t>не</a:t>
            </a:r>
            <a:r>
              <a:rPr lang="en-US" sz="1600" b="1" dirty="0"/>
              <a:t> </a:t>
            </a:r>
            <a:r>
              <a:rPr lang="en-US" sz="1600" b="1" dirty="0" err="1"/>
              <a:t>инсистирајући</a:t>
            </a:r>
            <a:r>
              <a:rPr lang="en-US" sz="1600" b="1" dirty="0"/>
              <a:t> </a:t>
            </a:r>
            <a:r>
              <a:rPr lang="en-US" sz="1600" b="1" dirty="0" err="1"/>
              <a:t>на</a:t>
            </a:r>
            <a:r>
              <a:rPr lang="en-US" sz="1600" b="1" dirty="0"/>
              <a:t> </a:t>
            </a:r>
            <a:r>
              <a:rPr lang="en-US" sz="1600" b="1" dirty="0" err="1"/>
              <a:t>разликовању</a:t>
            </a:r>
            <a:r>
              <a:rPr lang="en-US" sz="1600" b="1" dirty="0"/>
              <a:t> </a:t>
            </a:r>
            <a:r>
              <a:rPr lang="en-US" sz="1600" b="1" dirty="0" err="1"/>
              <a:t>границе</a:t>
            </a:r>
            <a:r>
              <a:rPr lang="en-US" sz="1600" b="1" dirty="0"/>
              <a:t> </a:t>
            </a:r>
            <a:r>
              <a:rPr lang="en-US" sz="1600" b="1" dirty="0" err="1"/>
              <a:t>између</a:t>
            </a:r>
            <a:r>
              <a:rPr lang="en-US" sz="1600" b="1" dirty="0"/>
              <a:t> </a:t>
            </a:r>
            <a:r>
              <a:rPr lang="en-US" sz="1600" b="1" dirty="0" err="1"/>
              <a:t>маште</a:t>
            </a:r>
            <a:r>
              <a:rPr lang="en-US" sz="1600" b="1" dirty="0"/>
              <a:t> и </a:t>
            </a:r>
            <a:r>
              <a:rPr lang="en-US" sz="1600" b="1" dirty="0" err="1"/>
              <a:t>збиље</a:t>
            </a:r>
            <a:r>
              <a:rPr lang="en-US" sz="1600" b="1" dirty="0"/>
              <a:t>? </a:t>
            </a:r>
            <a:endParaRPr lang="sr-Latn-RS" sz="1600" b="1" dirty="0"/>
          </a:p>
          <a:p>
            <a:pPr lvl="0"/>
            <a:r>
              <a:rPr lang="sr-Cyrl-RS" sz="1600" b="1" dirty="0" smtClean="0"/>
              <a:t>У</a:t>
            </a:r>
            <a:r>
              <a:rPr lang="en-US" sz="1600" b="1" dirty="0" smtClean="0"/>
              <a:t> </a:t>
            </a:r>
            <a:r>
              <a:rPr lang="en-US" sz="1600" b="1" dirty="0" err="1"/>
              <a:t>којој</a:t>
            </a:r>
            <a:r>
              <a:rPr lang="en-US" sz="1600" b="1" dirty="0"/>
              <a:t> </a:t>
            </a:r>
            <a:r>
              <a:rPr lang="en-US" sz="1600" b="1" dirty="0" err="1"/>
              <a:t>мери</a:t>
            </a:r>
            <a:r>
              <a:rPr lang="en-US" sz="1600" b="1" dirty="0"/>
              <a:t> </a:t>
            </a:r>
            <a:r>
              <a:rPr lang="en-US" sz="1600" b="1" dirty="0" err="1"/>
              <a:t>израз</a:t>
            </a:r>
            <a:r>
              <a:rPr lang="en-US" sz="1600" b="1" dirty="0"/>
              <a:t> </a:t>
            </a:r>
            <a:r>
              <a:rPr lang="en-US" sz="1600" b="1" dirty="0" err="1"/>
              <a:t>књижевног</a:t>
            </a:r>
            <a:r>
              <a:rPr lang="en-US" sz="1600" b="1" dirty="0"/>
              <a:t> </a:t>
            </a:r>
            <a:r>
              <a:rPr lang="en-US" sz="1600" b="1" dirty="0" err="1"/>
              <a:t>дела</a:t>
            </a:r>
            <a:r>
              <a:rPr lang="en-US" sz="1600" b="1" dirty="0"/>
              <a:t> </a:t>
            </a:r>
            <a:r>
              <a:rPr lang="en-US" sz="1600" b="1" dirty="0" err="1"/>
              <a:t>одговара</a:t>
            </a:r>
            <a:r>
              <a:rPr lang="en-US" sz="1600" b="1" dirty="0"/>
              <a:t> </a:t>
            </a:r>
            <a:r>
              <a:rPr lang="en-US" sz="1600" b="1" dirty="0" err="1"/>
              <a:t>осећању</a:t>
            </a:r>
            <a:r>
              <a:rPr lang="en-US" sz="1600" b="1" dirty="0"/>
              <a:t> </a:t>
            </a:r>
            <a:r>
              <a:rPr lang="en-US" sz="1600" b="1" dirty="0" err="1"/>
              <a:t>језика</a:t>
            </a:r>
            <a:r>
              <a:rPr lang="en-US" sz="1600" b="1" dirty="0"/>
              <a:t>, </a:t>
            </a:r>
            <a:r>
              <a:rPr lang="en-US" sz="1600" b="1" dirty="0" err="1"/>
              <a:t>односно</a:t>
            </a:r>
            <a:r>
              <a:rPr lang="en-US" sz="1600" b="1" dirty="0"/>
              <a:t> </a:t>
            </a:r>
            <a:r>
              <a:rPr lang="en-US" sz="1600" b="1" dirty="0" err="1"/>
              <a:t>садржи</a:t>
            </a:r>
            <a:r>
              <a:rPr lang="en-US" sz="1600" b="1" dirty="0"/>
              <a:t> </a:t>
            </a:r>
            <a:r>
              <a:rPr lang="en-US" sz="1600" b="1" dirty="0" err="1"/>
              <a:t>игру</a:t>
            </a:r>
            <a:r>
              <a:rPr lang="en-US" sz="1600" b="1" dirty="0"/>
              <a:t> (</a:t>
            </a:r>
            <a:r>
              <a:rPr lang="en-US" sz="1600" b="1" dirty="0" err="1"/>
              <a:t>лексичке</a:t>
            </a:r>
            <a:r>
              <a:rPr lang="en-US" sz="1600" b="1" dirty="0"/>
              <a:t> </a:t>
            </a:r>
            <a:r>
              <a:rPr lang="en-US" sz="1600" b="1" dirty="0" err="1"/>
              <a:t>игре</a:t>
            </a:r>
            <a:r>
              <a:rPr lang="en-US" sz="1600" b="1" dirty="0"/>
              <a:t>, </a:t>
            </a:r>
            <a:r>
              <a:rPr lang="en-US" sz="1600" b="1" dirty="0" err="1"/>
              <a:t>нонсенсне</a:t>
            </a:r>
            <a:r>
              <a:rPr lang="en-US" sz="1600" b="1" dirty="0"/>
              <a:t> </a:t>
            </a:r>
            <a:r>
              <a:rPr lang="en-US" sz="1600" b="1" dirty="0" err="1"/>
              <a:t>игре</a:t>
            </a:r>
            <a:r>
              <a:rPr lang="en-US" sz="1600" b="1" dirty="0"/>
              <a:t>, </a:t>
            </a:r>
            <a:r>
              <a:rPr lang="en-US" sz="1600" b="1" dirty="0" err="1"/>
              <a:t>неологизме</a:t>
            </a:r>
            <a:r>
              <a:rPr lang="en-US" sz="1600" b="1" dirty="0"/>
              <a:t> и </a:t>
            </a:r>
            <a:r>
              <a:rPr lang="en-US" sz="1600" b="1" dirty="0" err="1"/>
              <a:t>слично</a:t>
            </a:r>
            <a:r>
              <a:rPr lang="en-US" sz="1600" b="1" dirty="0"/>
              <a:t>) и </a:t>
            </a:r>
            <a:r>
              <a:rPr lang="en-US" sz="1600" b="1" dirty="0" err="1"/>
              <a:t>особине</a:t>
            </a:r>
            <a:r>
              <a:rPr lang="en-US" sz="1600" b="1" dirty="0"/>
              <a:t> </a:t>
            </a:r>
            <a:r>
              <a:rPr lang="en-US" sz="1600" b="1" dirty="0" err="1"/>
              <a:t>које</a:t>
            </a:r>
            <a:r>
              <a:rPr lang="en-US" sz="1600" b="1" dirty="0"/>
              <a:t> </a:t>
            </a:r>
            <a:r>
              <a:rPr lang="en-US" sz="1600" b="1" dirty="0" err="1"/>
              <a:t>карактеришу</a:t>
            </a:r>
            <a:r>
              <a:rPr lang="en-US" sz="1600" b="1" dirty="0"/>
              <a:t> </a:t>
            </a:r>
            <a:r>
              <a:rPr lang="en-US" sz="1600" b="1" dirty="0" err="1"/>
              <a:t>језик</a:t>
            </a:r>
            <a:r>
              <a:rPr lang="en-US" sz="1600" b="1" dirty="0"/>
              <a:t> </a:t>
            </a:r>
            <a:r>
              <a:rPr lang="en-US" sz="1600" b="1" dirty="0" err="1"/>
              <a:t>детета</a:t>
            </a:r>
            <a:r>
              <a:rPr lang="en-US" sz="1600" b="1" dirty="0"/>
              <a:t> (</a:t>
            </a:r>
            <a:r>
              <a:rPr lang="en-US" sz="1600" b="1" dirty="0" err="1"/>
              <a:t>једноставност</a:t>
            </a:r>
            <a:r>
              <a:rPr lang="en-US" sz="1600" b="1" dirty="0"/>
              <a:t>, </a:t>
            </a:r>
            <a:r>
              <a:rPr lang="en-US" sz="1600" b="1" dirty="0" err="1"/>
              <a:t>непосредност</a:t>
            </a:r>
            <a:r>
              <a:rPr lang="en-US" sz="1600" b="1" dirty="0"/>
              <a:t>, </a:t>
            </a:r>
            <a:r>
              <a:rPr lang="en-US" sz="1600" b="1" dirty="0" err="1"/>
              <a:t>конкретност</a:t>
            </a:r>
            <a:r>
              <a:rPr lang="en-US" sz="1600" b="1" dirty="0"/>
              <a:t>)?</a:t>
            </a:r>
            <a:endParaRPr lang="sr-Latn-RS" sz="1600" b="1" dirty="0"/>
          </a:p>
          <a:p>
            <a:pPr lvl="0"/>
            <a:r>
              <a:rPr lang="sr-Cyrl-RS" sz="1600" b="1" dirty="0" err="1" smtClean="0"/>
              <a:t>И</a:t>
            </a:r>
            <a:r>
              <a:rPr lang="en-US" sz="1600" b="1" dirty="0" err="1" smtClean="0"/>
              <a:t>ма</a:t>
            </a:r>
            <a:r>
              <a:rPr lang="en-US" sz="1600" b="1" dirty="0" smtClean="0"/>
              <a:t> </a:t>
            </a:r>
            <a:r>
              <a:rPr lang="en-US" sz="1600" b="1" dirty="0" err="1"/>
              <a:t>ли</a:t>
            </a:r>
            <a:r>
              <a:rPr lang="en-US" sz="1600" b="1" dirty="0"/>
              <a:t> у </a:t>
            </a:r>
            <a:r>
              <a:rPr lang="en-US" sz="1600" b="1" dirty="0" err="1"/>
              <a:t>књижевном</a:t>
            </a:r>
            <a:r>
              <a:rPr lang="en-US" sz="1600" b="1" dirty="0"/>
              <a:t> </a:t>
            </a:r>
            <a:r>
              <a:rPr lang="en-US" sz="1600" b="1" dirty="0" err="1"/>
              <a:t>делу</a:t>
            </a:r>
            <a:r>
              <a:rPr lang="en-US" sz="1600" b="1" dirty="0"/>
              <a:t> </a:t>
            </a:r>
            <a:r>
              <a:rPr lang="en-US" sz="1600" b="1" dirty="0" err="1"/>
              <a:t>хумора</a:t>
            </a:r>
            <a:r>
              <a:rPr lang="en-US" sz="1600" b="1" dirty="0"/>
              <a:t>, </a:t>
            </a:r>
            <a:r>
              <a:rPr lang="en-US" sz="1600" b="1" dirty="0" err="1"/>
              <a:t>духовитости</a:t>
            </a:r>
            <a:r>
              <a:rPr lang="en-US" sz="1600" b="1" dirty="0"/>
              <a:t>, </a:t>
            </a:r>
            <a:r>
              <a:rPr lang="en-US" sz="1600" b="1" dirty="0" err="1"/>
              <a:t>анегдотичности</a:t>
            </a:r>
            <a:r>
              <a:rPr lang="en-US" sz="1600" b="1" dirty="0"/>
              <a:t>?</a:t>
            </a:r>
            <a:endParaRPr lang="sr-Latn-RS" sz="1600" b="1" dirty="0"/>
          </a:p>
          <a:p>
            <a:pPr lvl="0"/>
            <a:r>
              <a:rPr lang="sr-Cyrl-RS" sz="1600" b="1" dirty="0" err="1" smtClean="0"/>
              <a:t>П</a:t>
            </a:r>
            <a:r>
              <a:rPr lang="en-US" sz="1600" b="1" dirty="0" err="1" smtClean="0"/>
              <a:t>остоји</a:t>
            </a:r>
            <a:r>
              <a:rPr lang="en-US" sz="1600" b="1" dirty="0" smtClean="0"/>
              <a:t> </a:t>
            </a:r>
            <a:r>
              <a:rPr lang="en-US" sz="1600" b="1" dirty="0" err="1"/>
              <a:t>ли</a:t>
            </a:r>
            <a:r>
              <a:rPr lang="en-US" sz="1600" b="1" dirty="0"/>
              <a:t> </a:t>
            </a:r>
            <a:r>
              <a:rPr lang="en-US" sz="1600" b="1" dirty="0" err="1"/>
              <a:t>критичка</a:t>
            </a:r>
            <a:r>
              <a:rPr lang="en-US" sz="1600" b="1" dirty="0"/>
              <a:t> </a:t>
            </a:r>
            <a:r>
              <a:rPr lang="en-US" sz="1600" b="1" dirty="0" err="1"/>
              <a:t>дистанца</a:t>
            </a:r>
            <a:r>
              <a:rPr lang="en-US" sz="1600" b="1" dirty="0"/>
              <a:t> у </a:t>
            </a:r>
            <a:r>
              <a:rPr lang="en-US" sz="1600" b="1" dirty="0" err="1"/>
              <a:t>односу</a:t>
            </a:r>
            <a:r>
              <a:rPr lang="en-US" sz="1600" b="1" dirty="0"/>
              <a:t> </a:t>
            </a:r>
            <a:r>
              <a:rPr lang="en-US" sz="1600" b="1" dirty="0" err="1"/>
              <a:t>на</a:t>
            </a:r>
            <a:r>
              <a:rPr lang="en-US" sz="1600" b="1" dirty="0"/>
              <a:t> </a:t>
            </a:r>
            <a:r>
              <a:rPr lang="en-US" sz="1600" b="1" dirty="0" err="1"/>
              <a:t>свет</a:t>
            </a:r>
            <a:r>
              <a:rPr lang="en-US" sz="1600" b="1" dirty="0"/>
              <a:t> </a:t>
            </a:r>
            <a:r>
              <a:rPr lang="en-US" sz="1600" b="1" dirty="0" err="1"/>
              <a:t>одраслих</a:t>
            </a:r>
            <a:r>
              <a:rPr lang="en-US" sz="1600" b="1" dirty="0"/>
              <a:t> и </a:t>
            </a:r>
            <a:r>
              <a:rPr lang="en-US" sz="1600" b="1" dirty="0" err="1"/>
              <a:t>доживљај</a:t>
            </a:r>
            <a:r>
              <a:rPr lang="en-US" sz="1600" b="1" dirty="0"/>
              <a:t> </a:t>
            </a:r>
            <a:r>
              <a:rPr lang="en-US" sz="1600" b="1" dirty="0" err="1"/>
              <a:t>одвојености</a:t>
            </a:r>
            <a:r>
              <a:rPr lang="en-US" sz="1600" b="1" dirty="0"/>
              <a:t> </a:t>
            </a:r>
            <a:r>
              <a:rPr lang="en-US" sz="1600" b="1" dirty="0" err="1"/>
              <a:t>од</a:t>
            </a:r>
            <a:r>
              <a:rPr lang="en-US" sz="1600" b="1" dirty="0"/>
              <a:t> </a:t>
            </a:r>
            <a:r>
              <a:rPr lang="en-US" sz="1600" b="1" dirty="0" err="1"/>
              <a:t>њега</a:t>
            </a:r>
            <a:r>
              <a:rPr lang="en-US" sz="1600" b="1" dirty="0"/>
              <a:t>, </a:t>
            </a:r>
            <a:r>
              <a:rPr lang="en-US" sz="1600" b="1" dirty="0" err="1"/>
              <a:t>што</a:t>
            </a:r>
            <a:r>
              <a:rPr lang="en-US" sz="1600" b="1" dirty="0"/>
              <a:t> </a:t>
            </a:r>
            <a:r>
              <a:rPr lang="en-US" sz="1600" b="1" dirty="0" err="1"/>
              <a:t>је</a:t>
            </a:r>
            <a:r>
              <a:rPr lang="en-US" sz="1600" b="1" dirty="0"/>
              <a:t> </a:t>
            </a:r>
            <a:r>
              <a:rPr lang="en-US" sz="1600" b="1" dirty="0" err="1"/>
              <a:t>тема</a:t>
            </a:r>
            <a:r>
              <a:rPr lang="en-US" sz="1600" b="1" dirty="0"/>
              <a:t> </a:t>
            </a:r>
            <a:r>
              <a:rPr lang="en-US" sz="1600" b="1" dirty="0" err="1"/>
              <a:t>многих</a:t>
            </a:r>
            <a:r>
              <a:rPr lang="en-US" sz="1600" b="1" dirty="0"/>
              <a:t> </a:t>
            </a:r>
            <a:r>
              <a:rPr lang="en-US" sz="1600" b="1" dirty="0" err="1"/>
              <a:t>вредних</a:t>
            </a:r>
            <a:r>
              <a:rPr lang="en-US" sz="1600" b="1" dirty="0"/>
              <a:t> </a:t>
            </a:r>
            <a:r>
              <a:rPr lang="en-US" sz="1600" b="1" dirty="0" err="1"/>
              <a:t>књижевних</a:t>
            </a:r>
            <a:r>
              <a:rPr lang="en-US" sz="1600" b="1" dirty="0"/>
              <a:t> </a:t>
            </a:r>
            <a:r>
              <a:rPr lang="en-US" sz="1600" b="1" dirty="0" err="1"/>
              <a:t>дела</a:t>
            </a:r>
            <a:r>
              <a:rPr lang="en-US" sz="1600" b="1" dirty="0"/>
              <a:t> </a:t>
            </a:r>
            <a:r>
              <a:rPr lang="en-US" sz="1600" b="1" dirty="0" err="1"/>
              <a:t>за</a:t>
            </a:r>
            <a:r>
              <a:rPr lang="en-US" sz="1600" b="1" dirty="0"/>
              <a:t> </a:t>
            </a:r>
            <a:r>
              <a:rPr lang="en-US" sz="1600" b="1" dirty="0" err="1"/>
              <a:t>децу</a:t>
            </a:r>
            <a:r>
              <a:rPr lang="en-US" sz="1600" b="1" dirty="0"/>
              <a:t>?</a:t>
            </a:r>
            <a:endParaRPr lang="sr-Latn-RS" sz="1600" b="1" dirty="0"/>
          </a:p>
          <a:p>
            <a:pPr lvl="0"/>
            <a:r>
              <a:rPr lang="sr-Cyrl-RS" sz="1600" b="1" dirty="0" err="1"/>
              <a:t>У</a:t>
            </a:r>
            <a:r>
              <a:rPr lang="en-US" sz="1600" b="1" dirty="0" err="1" smtClean="0"/>
              <a:t>споставља</a:t>
            </a:r>
            <a:r>
              <a:rPr lang="en-US" sz="1600" b="1" dirty="0" smtClean="0"/>
              <a:t> </a:t>
            </a:r>
            <a:r>
              <a:rPr lang="en-US" sz="1600" b="1" dirty="0" err="1"/>
              <a:t>ли</a:t>
            </a:r>
            <a:r>
              <a:rPr lang="en-US" sz="1600" b="1" dirty="0"/>
              <a:t> </a:t>
            </a:r>
            <a:r>
              <a:rPr lang="en-US" sz="1600" b="1" dirty="0" err="1"/>
              <a:t>се</a:t>
            </a:r>
            <a:r>
              <a:rPr lang="en-US" sz="1600" b="1" dirty="0"/>
              <a:t> у </a:t>
            </a:r>
            <a:r>
              <a:rPr lang="en-US" sz="1600" b="1" dirty="0" err="1"/>
              <a:t>књижевном</a:t>
            </a:r>
            <a:r>
              <a:rPr lang="en-US" sz="1600" b="1" dirty="0"/>
              <a:t> </a:t>
            </a:r>
            <a:r>
              <a:rPr lang="en-US" sz="1600" b="1" dirty="0" err="1"/>
              <a:t>делу</a:t>
            </a:r>
            <a:r>
              <a:rPr lang="en-US" sz="1600" b="1" dirty="0"/>
              <a:t> </a:t>
            </a:r>
            <a:r>
              <a:rPr lang="en-US" sz="1600" b="1" dirty="0" err="1"/>
              <a:t>узајамност</a:t>
            </a:r>
            <a:r>
              <a:rPr lang="en-US" sz="1600" b="1" dirty="0"/>
              <a:t> </a:t>
            </a:r>
            <a:r>
              <a:rPr lang="en-US" sz="1600" b="1" dirty="0" err="1"/>
              <a:t>између</a:t>
            </a:r>
            <a:r>
              <a:rPr lang="en-US" sz="1600" b="1" dirty="0"/>
              <a:t> </a:t>
            </a:r>
            <a:r>
              <a:rPr lang="en-US" sz="1600" b="1" dirty="0" err="1"/>
              <a:t>виђења</a:t>
            </a:r>
            <a:r>
              <a:rPr lang="en-US" sz="1600" b="1" dirty="0"/>
              <a:t> </a:t>
            </a:r>
            <a:r>
              <a:rPr lang="en-US" sz="1600" b="1" dirty="0" err="1"/>
              <a:t>детета</a:t>
            </a:r>
            <a:r>
              <a:rPr lang="en-US" sz="1600" b="1" dirty="0"/>
              <a:t> и </a:t>
            </a:r>
            <a:r>
              <a:rPr lang="en-US" sz="1600" b="1" dirty="0" err="1"/>
              <a:t>виђења</a:t>
            </a:r>
            <a:r>
              <a:rPr lang="en-US" sz="1600" b="1" dirty="0"/>
              <a:t> </a:t>
            </a:r>
            <a:r>
              <a:rPr lang="en-US" sz="1600" b="1" dirty="0" err="1"/>
              <a:t>књижевника</a:t>
            </a:r>
            <a:r>
              <a:rPr lang="en-US" sz="1600" b="1" dirty="0"/>
              <a:t>?</a:t>
            </a:r>
            <a:endParaRPr lang="sr-Latn-RS" sz="1600" b="1" dirty="0"/>
          </a:p>
        </p:txBody>
      </p:sp>
    </p:spTree>
    <p:extLst>
      <p:ext uri="{BB962C8B-B14F-4D97-AF65-F5344CB8AC3E}">
        <p14:creationId xmlns:p14="http://schemas.microsoft.com/office/powerpoint/2010/main" val="10266569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/>
            </a:r>
            <a:br>
              <a:rPr lang="sr-Cyrl-RS" b="1" dirty="0" smtClean="0"/>
            </a:br>
            <a:r>
              <a:rPr lang="en-US" b="1" dirty="0" err="1" smtClean="0"/>
              <a:t>Избор</a:t>
            </a:r>
            <a:r>
              <a:rPr lang="en-US" b="1" dirty="0" smtClean="0"/>
              <a:t> </a:t>
            </a:r>
            <a:r>
              <a:rPr lang="en-US" b="1" dirty="0" err="1"/>
              <a:t>књижевног</a:t>
            </a:r>
            <a:r>
              <a:rPr lang="en-US" b="1" dirty="0"/>
              <a:t> </a:t>
            </a:r>
            <a:r>
              <a:rPr lang="en-US" b="1" dirty="0" err="1"/>
              <a:t>дела</a:t>
            </a:r>
            <a:r>
              <a:rPr lang="en-US" b="1" dirty="0"/>
              <a:t> </a:t>
            </a:r>
            <a:r>
              <a:rPr lang="sr-Latn-RS" dirty="0"/>
              <a:t/>
            </a:r>
            <a:br>
              <a:rPr lang="sr-Latn-RS" dirty="0"/>
            </a:br>
            <a:endParaRPr lang="sr-Latn-R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605776"/>
            <a:ext cx="10515600" cy="4571187"/>
          </a:xfrm>
        </p:spPr>
        <p:txBody>
          <a:bodyPr/>
          <a:lstStyle/>
          <a:p>
            <a:pPr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sr-Cyrl-CS" sz="2400" b="1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Критеријуми за избор књижевног дела </a:t>
            </a:r>
            <a:r>
              <a:rPr lang="sr-Cyrl-CS" sz="2400" dirty="0" smtClean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могу бити различити, али као основни издвајају се:</a:t>
            </a:r>
            <a:endParaRPr lang="sr-Latn-RS" sz="2400" dirty="0" smtClean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sr-Cyrl-C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Calibri" panose="020F0502020204030204" pitchFamily="34" charset="0"/>
                <a:cs typeface="Times New Roman" panose="02020603050405020304" pitchFamily="18" charset="0"/>
              </a:rPr>
              <a:t>књижевно-уметнички</a:t>
            </a: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sr-Cyrl-C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Calibri" panose="020F0502020204030204" pitchFamily="34" charset="0"/>
                <a:cs typeface="Times New Roman" panose="02020603050405020304" pitchFamily="18" charset="0"/>
              </a:rPr>
              <a:t>развојни критеријуми</a:t>
            </a: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sr-Cyrl-CS" sz="24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Calibri" panose="020F0502020204030204" pitchFamily="34" charset="0"/>
                <a:cs typeface="Times New Roman" panose="02020603050405020304" pitchFamily="18" charset="0"/>
              </a:rPr>
              <a:t>узрасни</a:t>
            </a:r>
            <a:r>
              <a:rPr lang="sr-Cyrl-C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Calibri" panose="020F0502020204030204" pitchFamily="34" charset="0"/>
                <a:cs typeface="Times New Roman" panose="02020603050405020304" pitchFamily="18" charset="0"/>
              </a:rPr>
              <a:t> критеријуми</a:t>
            </a: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sr-Cyrl-C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Calibri" panose="020F0502020204030204" pitchFamily="34" charset="0"/>
                <a:cs typeface="Times New Roman" panose="02020603050405020304" pitchFamily="18" charset="0"/>
              </a:rPr>
              <a:t>тематски критеријуми</a:t>
            </a:r>
          </a:p>
          <a:p>
            <a:pPr marL="0" indent="0">
              <a:buNone/>
            </a:pPr>
            <a:endParaRPr lang="sr-Cyrl-RS" dirty="0" smtClean="0"/>
          </a:p>
        </p:txBody>
      </p:sp>
      <p:sp>
        <p:nvSpPr>
          <p:cNvPr id="5" name="Rectangle 4"/>
          <p:cNvSpPr/>
          <p:nvPr/>
        </p:nvSpPr>
        <p:spPr>
          <a:xfrm>
            <a:off x="1003610" y="2214398"/>
            <a:ext cx="10448692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Font typeface="Shruti" panose="020B0502040204020203" pitchFamily="34" charset="0"/>
              <a:buChar char="-"/>
            </a:pPr>
            <a:endParaRPr lang="sr-Cyrl-CS" sz="16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Font typeface="Shruti" panose="020B0502040204020203" pitchFamily="34" charset="0"/>
              <a:buChar char="-"/>
            </a:pPr>
            <a:endParaRPr lang="sr-Cyrl-CS" sz="1600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Font typeface="Shruti" panose="020B0502040204020203" pitchFamily="34" charset="0"/>
              <a:buChar char="-"/>
            </a:pPr>
            <a:endParaRPr lang="sr-Cyrl-CS" sz="16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Font typeface="Shruti" panose="020B0502040204020203" pitchFamily="34" charset="0"/>
              <a:buChar char="-"/>
            </a:pPr>
            <a:endParaRPr lang="sr-Cyrl-CS" sz="1600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Font typeface="Shruti" panose="020B0502040204020203" pitchFamily="34" charset="0"/>
              <a:buChar char="-"/>
            </a:pPr>
            <a:endParaRPr lang="sr-Latn-RS" sz="16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165777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237631" cy="662780"/>
          </a:xfrm>
        </p:spPr>
        <p:txBody>
          <a:bodyPr>
            <a:normAutofit fontScale="90000"/>
          </a:bodyPr>
          <a:lstStyle/>
          <a:p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Циљеви </a:t>
            </a:r>
            <a:r>
              <a:rPr lang="sr-Cyrl-RS" dirty="0"/>
              <a:t>који се постижу коришћењем књига:</a:t>
            </a:r>
            <a:br>
              <a:rPr lang="sr-Cyrl-RS" dirty="0"/>
            </a:br>
            <a:r>
              <a:rPr lang="sr-Latn-RS" dirty="0"/>
              <a:t/>
            </a:r>
            <a:br>
              <a:rPr lang="sr-Latn-RS" dirty="0"/>
            </a:br>
            <a:endParaRPr lang="sr-Latn-R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027906"/>
            <a:ext cx="10515600" cy="5082962"/>
          </a:xfrm>
        </p:spPr>
        <p:txBody>
          <a:bodyPr>
            <a:normAutofit fontScale="85000" lnSpcReduction="20000"/>
          </a:bodyPr>
          <a:lstStyle/>
          <a:p>
            <a:r>
              <a:rPr lang="sr-Cyrl-RS" sz="21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богати </a:t>
            </a:r>
            <a:r>
              <a:rPr lang="sr-Cyrl-RS" sz="21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рачник, усваја значења речи;</a:t>
            </a:r>
          </a:p>
          <a:p>
            <a:r>
              <a:rPr lang="sr-Cyrl-R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</a:t>
            </a:r>
            <a:r>
              <a:rPr lang="sr-Cyrl-RS" sz="21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бразовни, васпитни, естетски</a:t>
            </a:r>
          </a:p>
          <a:p>
            <a:r>
              <a:rPr lang="sr-Cyrl-R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</a:t>
            </a:r>
            <a:r>
              <a:rPr lang="sr-Cyrl-RS" sz="21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азнајни, креативни</a:t>
            </a:r>
          </a:p>
          <a:p>
            <a:pPr lvl="0"/>
            <a:r>
              <a:rPr lang="en-US" sz="21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перцептивне</a:t>
            </a:r>
            <a:r>
              <a:rPr lang="en-US" sz="21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способности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/>
              <a:t>- </a:t>
            </a:r>
            <a:r>
              <a:rPr lang="en-US" sz="2100" b="1" dirty="0" err="1"/>
              <a:t>дете</a:t>
            </a:r>
            <a:r>
              <a:rPr lang="en-US" sz="2100" b="1" dirty="0"/>
              <a:t> </a:t>
            </a:r>
            <a:r>
              <a:rPr lang="en-US" sz="2100" b="1" dirty="0" err="1"/>
              <a:t>опажа</a:t>
            </a:r>
            <a:r>
              <a:rPr lang="en-US" sz="2100" b="1" dirty="0"/>
              <a:t> </a:t>
            </a:r>
            <a:r>
              <a:rPr lang="en-US" sz="2100" b="1" dirty="0" err="1"/>
              <a:t>величину</a:t>
            </a:r>
            <a:r>
              <a:rPr lang="en-US" sz="2100" b="1" dirty="0"/>
              <a:t>, </a:t>
            </a:r>
            <a:r>
              <a:rPr lang="en-US" sz="2100" b="1" dirty="0" err="1"/>
              <a:t>боју</a:t>
            </a:r>
            <a:r>
              <a:rPr lang="en-US" sz="2100" b="1" dirty="0"/>
              <a:t> и </a:t>
            </a:r>
            <a:r>
              <a:rPr lang="en-US" sz="2100" b="1" dirty="0" err="1"/>
              <a:t>облик</a:t>
            </a:r>
            <a:r>
              <a:rPr lang="en-US" sz="2100" b="1" dirty="0"/>
              <a:t> </a:t>
            </a:r>
            <a:r>
              <a:rPr lang="sr-Cyrl-RS" sz="2100" b="1" dirty="0" smtClean="0"/>
              <a:t>књиге</a:t>
            </a:r>
            <a:r>
              <a:rPr lang="en-US" sz="2100" b="1" dirty="0" smtClean="0"/>
              <a:t>, </a:t>
            </a:r>
            <a:r>
              <a:rPr lang="en-US" sz="2100" b="1" dirty="0" err="1"/>
              <a:t>као</a:t>
            </a:r>
            <a:r>
              <a:rPr lang="en-US" sz="2100" b="1" dirty="0"/>
              <a:t> и </a:t>
            </a:r>
            <a:r>
              <a:rPr lang="en-US" sz="2100" b="1" dirty="0" err="1"/>
              <a:t>боју</a:t>
            </a:r>
            <a:r>
              <a:rPr lang="en-US" sz="2100" b="1" dirty="0"/>
              <a:t> и </a:t>
            </a:r>
            <a:r>
              <a:rPr lang="en-US" sz="2100" b="1" dirty="0" err="1"/>
              <a:t>облик</a:t>
            </a:r>
            <a:r>
              <a:rPr lang="en-US" sz="2100" b="1" dirty="0"/>
              <a:t> </a:t>
            </a:r>
            <a:r>
              <a:rPr lang="en-US" sz="2100" b="1" dirty="0" err="1"/>
              <a:t>илустрација</a:t>
            </a:r>
            <a:r>
              <a:rPr lang="en-US" sz="2100" b="1" dirty="0"/>
              <a:t> и </a:t>
            </a:r>
            <a:r>
              <a:rPr lang="en-US" sz="2100" b="1" dirty="0" err="1"/>
              <a:t>слова</a:t>
            </a:r>
            <a:r>
              <a:rPr lang="en-US" sz="2100" b="1" dirty="0"/>
              <a:t>, </a:t>
            </a:r>
            <a:r>
              <a:rPr lang="en-US" sz="2100" b="1" dirty="0" err="1"/>
              <a:t>па</a:t>
            </a:r>
            <a:r>
              <a:rPr lang="en-US" sz="2100" b="1" dirty="0"/>
              <a:t> </a:t>
            </a:r>
            <a:r>
              <a:rPr lang="en-US" sz="2100" b="1" dirty="0" err="1"/>
              <a:t>самим</a:t>
            </a:r>
            <a:r>
              <a:rPr lang="en-US" sz="2100" b="1" dirty="0"/>
              <a:t> </a:t>
            </a:r>
            <a:r>
              <a:rPr lang="en-US" sz="2100" b="1" dirty="0" err="1"/>
              <a:t>тим</a:t>
            </a:r>
            <a:r>
              <a:rPr lang="en-US" sz="2100" b="1" dirty="0"/>
              <a:t> </a:t>
            </a:r>
            <a:r>
              <a:rPr lang="en-US" sz="2100" b="1" dirty="0" err="1"/>
              <a:t>оно</a:t>
            </a:r>
            <a:r>
              <a:rPr lang="en-US" sz="2100" b="1" dirty="0"/>
              <a:t> </a:t>
            </a:r>
            <a:r>
              <a:rPr lang="en-US" sz="2100" b="1" dirty="0" err="1" smtClean="0"/>
              <a:t>развија</a:t>
            </a:r>
            <a:r>
              <a:rPr lang="sr-Cyrl-RS" sz="2100" b="1" dirty="0"/>
              <a:t> </a:t>
            </a:r>
            <a:r>
              <a:rPr lang="en-US" sz="2100" b="1" dirty="0" err="1" smtClean="0"/>
              <a:t>моћ</a:t>
            </a:r>
            <a:r>
              <a:rPr lang="en-US" sz="2100" b="1" dirty="0" smtClean="0"/>
              <a:t> </a:t>
            </a:r>
            <a:r>
              <a:rPr lang="en-US" sz="2100" b="1" dirty="0" err="1" smtClean="0"/>
              <a:t>запажања</a:t>
            </a:r>
            <a:r>
              <a:rPr lang="en-US" sz="2100" b="1" dirty="0" smtClean="0"/>
              <a:t>;</a:t>
            </a:r>
            <a:endParaRPr lang="sr-Latn-RS" sz="2100" b="1" dirty="0"/>
          </a:p>
          <a:p>
            <a:pPr lvl="0"/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однос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према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ликовној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уметности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/>
              <a:t>– </a:t>
            </a:r>
            <a:r>
              <a:rPr lang="en-US" sz="2100" b="1" dirty="0" err="1"/>
              <a:t>посматрајући</a:t>
            </a:r>
            <a:r>
              <a:rPr lang="en-US" sz="2100" b="1" dirty="0"/>
              <a:t> </a:t>
            </a:r>
            <a:r>
              <a:rPr lang="en-US" sz="2100" b="1" dirty="0" err="1"/>
              <a:t>добре</a:t>
            </a:r>
            <a:r>
              <a:rPr lang="en-US" sz="2100" b="1" dirty="0"/>
              <a:t> </a:t>
            </a:r>
            <a:r>
              <a:rPr lang="en-US" sz="2100" b="1" dirty="0" err="1"/>
              <a:t>илустрације</a:t>
            </a:r>
            <a:r>
              <a:rPr lang="en-US" sz="2100" b="1" dirty="0"/>
              <a:t>, </a:t>
            </a:r>
            <a:r>
              <a:rPr lang="en-US" sz="2100" b="1" dirty="0" err="1"/>
              <a:t>однос</a:t>
            </a:r>
            <a:r>
              <a:rPr lang="en-US" sz="2100" b="1" dirty="0"/>
              <a:t> </a:t>
            </a:r>
            <a:r>
              <a:rPr lang="en-US" sz="2100" b="1" dirty="0" err="1"/>
              <a:t>боја</a:t>
            </a:r>
            <a:r>
              <a:rPr lang="en-US" sz="2100" b="1" dirty="0"/>
              <a:t> и </a:t>
            </a:r>
            <a:r>
              <a:rPr lang="en-US" sz="2100" b="1" dirty="0" err="1"/>
              <a:t>распоред</a:t>
            </a:r>
            <a:r>
              <a:rPr lang="en-US" sz="2100" b="1" dirty="0"/>
              <a:t> </a:t>
            </a:r>
            <a:r>
              <a:rPr lang="en-US" sz="2100" b="1" dirty="0" err="1"/>
              <a:t>цртежа</a:t>
            </a:r>
            <a:r>
              <a:rPr lang="en-US" sz="2100" b="1" dirty="0"/>
              <a:t>, </a:t>
            </a:r>
            <a:r>
              <a:rPr lang="en-US" sz="2100" b="1" dirty="0" err="1"/>
              <a:t>дете</a:t>
            </a:r>
            <a:r>
              <a:rPr lang="en-US" sz="2100" b="1" dirty="0"/>
              <a:t> </a:t>
            </a:r>
            <a:r>
              <a:rPr lang="en-US" sz="2100" b="1" dirty="0" err="1"/>
              <a:t>ће</a:t>
            </a:r>
            <a:r>
              <a:rPr lang="en-US" sz="2100" b="1" dirty="0"/>
              <a:t> </a:t>
            </a:r>
            <a:r>
              <a:rPr lang="en-US" sz="2100" b="1" dirty="0" err="1"/>
              <a:t>развити</a:t>
            </a:r>
            <a:r>
              <a:rPr lang="en-US" sz="2100" b="1" dirty="0"/>
              <a:t> </a:t>
            </a:r>
            <a:r>
              <a:rPr lang="en-US" sz="2100" b="1" dirty="0" err="1"/>
              <a:t>осећај</a:t>
            </a:r>
            <a:r>
              <a:rPr lang="en-US" sz="2100" b="1" dirty="0"/>
              <a:t> </a:t>
            </a:r>
            <a:r>
              <a:rPr lang="en-US" sz="2100" b="1" dirty="0" err="1"/>
              <a:t>за</a:t>
            </a:r>
            <a:r>
              <a:rPr lang="en-US" sz="2100" b="1" dirty="0"/>
              <a:t> </a:t>
            </a:r>
            <a:r>
              <a:rPr lang="en-US" sz="2100" b="1" dirty="0" err="1"/>
              <a:t>композицију</a:t>
            </a:r>
            <a:r>
              <a:rPr lang="en-US" sz="2100" b="1" dirty="0"/>
              <a:t>, </a:t>
            </a:r>
            <a:r>
              <a:rPr lang="en-US" sz="2100" b="1" dirty="0" err="1"/>
              <a:t>стил</a:t>
            </a:r>
            <a:r>
              <a:rPr lang="en-US" sz="2100" b="1" dirty="0"/>
              <a:t>, </a:t>
            </a:r>
            <a:r>
              <a:rPr lang="en-US" sz="2100" b="1" dirty="0" err="1"/>
              <a:t>колорит</a:t>
            </a:r>
            <a:r>
              <a:rPr lang="en-US" sz="2100" b="1" dirty="0"/>
              <a:t> и </a:t>
            </a:r>
            <a:r>
              <a:rPr lang="en-US" sz="2100" b="1" dirty="0" err="1"/>
              <a:t>усвојити</a:t>
            </a:r>
            <a:r>
              <a:rPr lang="en-US" sz="2100" b="1" dirty="0"/>
              <a:t> </a:t>
            </a:r>
            <a:r>
              <a:rPr lang="en-US" sz="2100" b="1" dirty="0" err="1"/>
              <a:t>различите</a:t>
            </a:r>
            <a:r>
              <a:rPr lang="en-US" sz="2100" b="1" dirty="0"/>
              <a:t> </a:t>
            </a:r>
            <a:r>
              <a:rPr lang="en-US" sz="2100" b="1" dirty="0" err="1"/>
              <a:t>ликовне</a:t>
            </a:r>
            <a:r>
              <a:rPr lang="en-US" sz="2100" b="1" dirty="0"/>
              <a:t> </a:t>
            </a:r>
            <a:r>
              <a:rPr lang="en-US" sz="2100" b="1" dirty="0" err="1"/>
              <a:t>технике</a:t>
            </a:r>
            <a:r>
              <a:rPr lang="en-US" sz="2100" b="1" dirty="0"/>
              <a:t>;</a:t>
            </a:r>
            <a:endParaRPr lang="sr-Latn-RS" sz="2100" b="1" dirty="0"/>
          </a:p>
          <a:p>
            <a:pPr lvl="0"/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однос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према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музици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/>
              <a:t>– </a:t>
            </a:r>
            <a:r>
              <a:rPr lang="en-US" sz="2100" b="1" dirty="0" err="1"/>
              <a:t>постоје</a:t>
            </a:r>
            <a:r>
              <a:rPr lang="en-US" sz="2100" b="1" dirty="0"/>
              <a:t> </a:t>
            </a:r>
            <a:r>
              <a:rPr lang="en-US" sz="2100" b="1" dirty="0" err="1"/>
              <a:t>музичке</a:t>
            </a:r>
            <a:r>
              <a:rPr lang="en-US" sz="2100" b="1" dirty="0"/>
              <a:t> </a:t>
            </a:r>
            <a:r>
              <a:rPr lang="en-US" sz="2100" b="1" dirty="0" err="1"/>
              <a:t>сликовнице</a:t>
            </a:r>
            <a:r>
              <a:rPr lang="en-US" sz="2100" b="1" dirty="0"/>
              <a:t> и </a:t>
            </a:r>
            <a:r>
              <a:rPr lang="en-US" sz="2100" b="1" dirty="0" err="1"/>
              <a:t>оне</a:t>
            </a:r>
            <a:r>
              <a:rPr lang="en-US" sz="2100" b="1" dirty="0"/>
              <a:t> </a:t>
            </a:r>
            <a:r>
              <a:rPr lang="en-US" sz="2100" b="1" dirty="0" err="1"/>
              <a:t>са</a:t>
            </a:r>
            <a:r>
              <a:rPr lang="en-US" sz="2100" b="1" dirty="0"/>
              <a:t> </a:t>
            </a:r>
            <a:r>
              <a:rPr lang="en-US" sz="2100" b="1" dirty="0" err="1"/>
              <a:t>сликама</a:t>
            </a:r>
            <a:r>
              <a:rPr lang="en-US" sz="2100" b="1" dirty="0"/>
              <a:t> </a:t>
            </a:r>
            <a:r>
              <a:rPr lang="en-US" sz="2100" b="1" dirty="0" err="1"/>
              <a:t>инструмената</a:t>
            </a:r>
            <a:r>
              <a:rPr lang="en-US" sz="2100" b="1" dirty="0"/>
              <a:t>, </a:t>
            </a:r>
            <a:r>
              <a:rPr lang="en-US" sz="2100" b="1" dirty="0" err="1"/>
              <a:t>оркестра</a:t>
            </a:r>
            <a:r>
              <a:rPr lang="en-US" sz="2100" b="1" dirty="0"/>
              <a:t>, </a:t>
            </a:r>
            <a:r>
              <a:rPr lang="en-US" sz="2100" b="1" dirty="0" err="1"/>
              <a:t>опере</a:t>
            </a:r>
            <a:r>
              <a:rPr lang="en-US" sz="2100" b="1" dirty="0"/>
              <a:t>, </a:t>
            </a:r>
            <a:r>
              <a:rPr lang="en-US" sz="2100" b="1" dirty="0" err="1"/>
              <a:t>балета</a:t>
            </a:r>
            <a:r>
              <a:rPr lang="en-US" sz="2100" b="1" dirty="0"/>
              <a:t>, </a:t>
            </a:r>
            <a:r>
              <a:rPr lang="en-US" sz="2100" b="1" dirty="0" err="1"/>
              <a:t>концерата</a:t>
            </a:r>
            <a:r>
              <a:rPr lang="en-US" sz="2100" b="1" dirty="0"/>
              <a:t>, </a:t>
            </a:r>
            <a:r>
              <a:rPr lang="en-US" sz="2100" b="1" dirty="0" err="1"/>
              <a:t>плеса</a:t>
            </a:r>
            <a:r>
              <a:rPr lang="en-US" sz="2100" b="1" dirty="0"/>
              <a:t> и </a:t>
            </a:r>
            <a:r>
              <a:rPr lang="en-US" sz="2100" b="1" dirty="0" err="1"/>
              <a:t>слично</a:t>
            </a:r>
            <a:r>
              <a:rPr lang="en-US" sz="2100" b="1" dirty="0"/>
              <a:t>. </a:t>
            </a:r>
            <a:r>
              <a:rPr lang="en-US" sz="2100" b="1" dirty="0" err="1"/>
              <a:t>Неретко</a:t>
            </a:r>
            <a:r>
              <a:rPr lang="en-US" sz="2100" b="1" dirty="0"/>
              <a:t>, </a:t>
            </a:r>
            <a:r>
              <a:rPr lang="en-US" sz="2100" b="1" dirty="0" err="1"/>
              <a:t>посматрајући</a:t>
            </a:r>
            <a:r>
              <a:rPr lang="en-US" sz="2100" b="1" dirty="0"/>
              <a:t> </a:t>
            </a:r>
            <a:r>
              <a:rPr lang="en-US" sz="2100" b="1" dirty="0" err="1"/>
              <a:t>илустрацију</a:t>
            </a:r>
            <a:r>
              <a:rPr lang="en-US" sz="2100" b="1" dirty="0"/>
              <a:t>, </a:t>
            </a:r>
            <a:r>
              <a:rPr lang="en-US" sz="2100" b="1" dirty="0" err="1"/>
              <a:t>деца</a:t>
            </a:r>
            <a:r>
              <a:rPr lang="en-US" sz="2100" b="1" dirty="0"/>
              <a:t> </a:t>
            </a:r>
            <a:r>
              <a:rPr lang="en-US" sz="2100" b="1" dirty="0" err="1"/>
              <a:t>почињу</a:t>
            </a:r>
            <a:r>
              <a:rPr lang="en-US" sz="2100" b="1" dirty="0"/>
              <a:t> </a:t>
            </a:r>
            <a:r>
              <a:rPr lang="en-US" sz="2100" b="1" dirty="0" err="1"/>
              <a:t>да</a:t>
            </a:r>
            <a:r>
              <a:rPr lang="en-US" sz="2100" b="1" dirty="0"/>
              <a:t> </a:t>
            </a:r>
            <a:r>
              <a:rPr lang="en-US" sz="2100" b="1" dirty="0" err="1"/>
              <a:t>певуше</a:t>
            </a:r>
            <a:r>
              <a:rPr lang="en-US" sz="2100" b="1" dirty="0"/>
              <a:t> </a:t>
            </a:r>
            <a:r>
              <a:rPr lang="en-US" sz="2100" b="1" dirty="0" err="1"/>
              <a:t>песмицу</a:t>
            </a:r>
            <a:r>
              <a:rPr lang="en-US" sz="2100" b="1" dirty="0"/>
              <a:t> </a:t>
            </a:r>
            <a:r>
              <a:rPr lang="en-US" sz="2100" b="1" dirty="0" err="1"/>
              <a:t>на</a:t>
            </a:r>
            <a:r>
              <a:rPr lang="en-US" sz="2100" b="1" dirty="0"/>
              <a:t> </a:t>
            </a:r>
            <a:r>
              <a:rPr lang="en-US" sz="2100" b="1" dirty="0" err="1"/>
              <a:t>коју</a:t>
            </a:r>
            <a:r>
              <a:rPr lang="en-US" sz="2100" b="1" dirty="0"/>
              <a:t> </a:t>
            </a:r>
            <a:r>
              <a:rPr lang="en-US" sz="2100" b="1" dirty="0" err="1"/>
              <a:t>их</a:t>
            </a:r>
            <a:r>
              <a:rPr lang="en-US" sz="2100" b="1" dirty="0"/>
              <a:t> </a:t>
            </a:r>
            <a:r>
              <a:rPr lang="en-US" sz="2100" b="1" dirty="0" err="1"/>
              <a:t>слика</a:t>
            </a:r>
            <a:r>
              <a:rPr lang="en-US" sz="2100" b="1" dirty="0"/>
              <a:t> </a:t>
            </a:r>
            <a:r>
              <a:rPr lang="en-US" sz="2100" b="1" dirty="0" err="1"/>
              <a:t>асоцира</a:t>
            </a:r>
            <a:r>
              <a:rPr lang="en-US" sz="2100" b="1" dirty="0"/>
              <a:t>;</a:t>
            </a:r>
            <a:endParaRPr lang="sr-Latn-RS" sz="2100" b="1" dirty="0"/>
          </a:p>
          <a:p>
            <a:pPr lvl="0"/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крупна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и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фина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моторика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/>
              <a:t>– </a:t>
            </a:r>
            <a:r>
              <a:rPr lang="en-US" sz="2100" b="1" dirty="0" err="1"/>
              <a:t>већ</a:t>
            </a:r>
            <a:r>
              <a:rPr lang="en-US" sz="2100" b="1" dirty="0"/>
              <a:t> </a:t>
            </a:r>
            <a:r>
              <a:rPr lang="en-US" sz="2100" b="1" dirty="0" err="1"/>
              <a:t>смо</a:t>
            </a:r>
            <a:r>
              <a:rPr lang="en-US" sz="2100" b="1" dirty="0"/>
              <a:t> </a:t>
            </a:r>
            <a:r>
              <a:rPr lang="en-US" sz="2100" b="1" dirty="0" err="1"/>
              <a:t>напоменули</a:t>
            </a:r>
            <a:r>
              <a:rPr lang="en-US" sz="2100" b="1" dirty="0"/>
              <a:t> </a:t>
            </a:r>
            <a:r>
              <a:rPr lang="en-US" sz="2100" b="1" dirty="0" err="1"/>
              <a:t>да</a:t>
            </a:r>
            <a:r>
              <a:rPr lang="en-US" sz="2100" b="1" dirty="0"/>
              <a:t> </a:t>
            </a:r>
            <a:r>
              <a:rPr lang="en-US" sz="2100" b="1" dirty="0" err="1"/>
              <a:t>дете</a:t>
            </a:r>
            <a:r>
              <a:rPr lang="en-US" sz="2100" b="1" dirty="0"/>
              <a:t> </a:t>
            </a:r>
            <a:r>
              <a:rPr lang="en-US" sz="2100" b="1" dirty="0" err="1"/>
              <a:t>чини</a:t>
            </a:r>
            <a:r>
              <a:rPr lang="en-US" sz="2100" b="1" dirty="0"/>
              <a:t> </a:t>
            </a:r>
            <a:r>
              <a:rPr lang="en-US" sz="2100" b="1" dirty="0" err="1"/>
              <a:t>моторичку</a:t>
            </a:r>
            <a:r>
              <a:rPr lang="en-US" sz="2100" b="1" dirty="0"/>
              <a:t> </a:t>
            </a:r>
            <a:r>
              <a:rPr lang="en-US" sz="2100" b="1" dirty="0" err="1"/>
              <a:t>вежбу</a:t>
            </a:r>
            <a:r>
              <a:rPr lang="en-US" sz="2100" b="1" dirty="0"/>
              <a:t> </a:t>
            </a:r>
            <a:r>
              <a:rPr lang="en-US" sz="2100" b="1" dirty="0" err="1"/>
              <a:t>од</a:t>
            </a:r>
            <a:r>
              <a:rPr lang="en-US" sz="2100" b="1" dirty="0"/>
              <a:t> </a:t>
            </a:r>
            <a:r>
              <a:rPr lang="en-US" sz="2100" b="1" dirty="0" err="1"/>
              <a:t>момента</a:t>
            </a:r>
            <a:r>
              <a:rPr lang="en-US" sz="2100" b="1" dirty="0"/>
              <a:t> </a:t>
            </a:r>
            <a:r>
              <a:rPr lang="en-US" sz="2100" b="1" dirty="0" err="1"/>
              <a:t>када</a:t>
            </a:r>
            <a:r>
              <a:rPr lang="en-US" sz="2100" b="1" dirty="0"/>
              <a:t> </a:t>
            </a:r>
            <a:r>
              <a:rPr lang="en-US" sz="2100" b="1" dirty="0" err="1"/>
              <a:t>креће</a:t>
            </a:r>
            <a:r>
              <a:rPr lang="en-US" sz="2100" b="1" dirty="0"/>
              <a:t> </a:t>
            </a:r>
            <a:r>
              <a:rPr lang="en-US" sz="2100" b="1" dirty="0" err="1"/>
              <a:t>према</a:t>
            </a:r>
            <a:r>
              <a:rPr lang="en-US" sz="2100" b="1" dirty="0"/>
              <a:t> </a:t>
            </a:r>
            <a:r>
              <a:rPr lang="en-US" sz="2100" b="1" dirty="0" err="1"/>
              <a:t>полици</a:t>
            </a:r>
            <a:r>
              <a:rPr lang="en-US" sz="2100" b="1" dirty="0"/>
              <a:t> </a:t>
            </a:r>
            <a:r>
              <a:rPr lang="en-US" sz="2100" b="1" dirty="0" err="1"/>
              <a:t>са</a:t>
            </a:r>
            <a:r>
              <a:rPr lang="en-US" sz="2100" b="1" dirty="0"/>
              <a:t> </a:t>
            </a:r>
            <a:r>
              <a:rPr lang="en-US" sz="2100" b="1" dirty="0" err="1"/>
              <a:t>сликовницама</a:t>
            </a:r>
            <a:r>
              <a:rPr lang="en-US" sz="2100" b="1" dirty="0"/>
              <a:t>, </a:t>
            </a:r>
            <a:r>
              <a:rPr lang="en-US" sz="2100" b="1" dirty="0" err="1"/>
              <a:t>бира</a:t>
            </a:r>
            <a:r>
              <a:rPr lang="en-US" sz="2100" b="1" dirty="0"/>
              <a:t> </a:t>
            </a:r>
            <a:r>
              <a:rPr lang="en-US" sz="2100" b="1" dirty="0" err="1"/>
              <a:t>одређену</a:t>
            </a:r>
            <a:r>
              <a:rPr lang="en-US" sz="2100" b="1" dirty="0"/>
              <a:t> </a:t>
            </a:r>
            <a:r>
              <a:rPr lang="en-US" sz="2100" b="1" dirty="0" err="1"/>
              <a:t>сликовницу</a:t>
            </a:r>
            <a:r>
              <a:rPr lang="en-US" sz="2100" b="1" dirty="0"/>
              <a:t>, </a:t>
            </a:r>
            <a:r>
              <a:rPr lang="en-US" sz="2100" b="1" dirty="0" err="1"/>
              <a:t>прелистава</a:t>
            </a:r>
            <a:r>
              <a:rPr lang="en-US" sz="2100" b="1" dirty="0"/>
              <a:t> </a:t>
            </a:r>
            <a:r>
              <a:rPr lang="en-US" sz="2100" b="1" dirty="0" err="1"/>
              <a:t>је</a:t>
            </a:r>
            <a:r>
              <a:rPr lang="en-US" sz="2100" b="1" dirty="0"/>
              <a:t>, </a:t>
            </a:r>
            <a:r>
              <a:rPr lang="en-US" sz="2100" b="1" dirty="0" err="1"/>
              <a:t>вуче</a:t>
            </a:r>
            <a:r>
              <a:rPr lang="en-US" sz="2100" b="1" dirty="0"/>
              <a:t> </a:t>
            </a:r>
            <a:r>
              <a:rPr lang="en-US" sz="2100" b="1" dirty="0" err="1"/>
              <a:t>прстићем</a:t>
            </a:r>
            <a:r>
              <a:rPr lang="en-US" sz="2100" b="1" dirty="0"/>
              <a:t> </a:t>
            </a:r>
            <a:r>
              <a:rPr lang="en-US" sz="2100" b="1" dirty="0" err="1"/>
              <a:t>по</a:t>
            </a:r>
            <a:r>
              <a:rPr lang="en-US" sz="2100" b="1" dirty="0"/>
              <a:t> </a:t>
            </a:r>
            <a:r>
              <a:rPr lang="en-US" sz="2100" b="1" dirty="0" err="1"/>
              <a:t>сликама</a:t>
            </a:r>
            <a:r>
              <a:rPr lang="en-US" sz="2100" b="1" dirty="0"/>
              <a:t> и </a:t>
            </a:r>
            <a:r>
              <a:rPr lang="en-US" sz="2100" b="1" dirty="0" err="1"/>
              <a:t>словима</a:t>
            </a:r>
            <a:r>
              <a:rPr lang="en-US" sz="2100" b="1" dirty="0"/>
              <a:t>, </a:t>
            </a:r>
            <a:r>
              <a:rPr lang="en-US" sz="2100" b="1" dirty="0" err="1"/>
              <a:t>преноси</a:t>
            </a:r>
            <a:r>
              <a:rPr lang="en-US" sz="2100" b="1" dirty="0"/>
              <a:t> </a:t>
            </a:r>
            <a:r>
              <a:rPr lang="en-US" sz="2100" b="1" dirty="0" err="1"/>
              <a:t>је</a:t>
            </a:r>
            <a:r>
              <a:rPr lang="en-US" sz="2100" b="1" dirty="0"/>
              <a:t> у </a:t>
            </a:r>
            <a:r>
              <a:rPr lang="en-US" sz="2100" b="1" dirty="0" err="1"/>
              <a:t>други</a:t>
            </a:r>
            <a:r>
              <a:rPr lang="en-US" sz="2100" b="1" dirty="0"/>
              <a:t> </a:t>
            </a:r>
            <a:r>
              <a:rPr lang="en-US" sz="2100" b="1" dirty="0" err="1"/>
              <a:t>део</a:t>
            </a:r>
            <a:r>
              <a:rPr lang="en-US" sz="2100" b="1" dirty="0"/>
              <a:t> </a:t>
            </a:r>
            <a:r>
              <a:rPr lang="en-US" sz="2100" b="1" dirty="0" err="1"/>
              <a:t>собе</a:t>
            </a:r>
            <a:r>
              <a:rPr lang="en-US" sz="2100" b="1" dirty="0"/>
              <a:t>, </a:t>
            </a:r>
            <a:r>
              <a:rPr lang="en-US" sz="2100" b="1" dirty="0" err="1"/>
              <a:t>прави</a:t>
            </a:r>
            <a:r>
              <a:rPr lang="en-US" sz="2100" b="1" dirty="0"/>
              <a:t> </a:t>
            </a:r>
            <a:r>
              <a:rPr lang="en-US" sz="2100" b="1" dirty="0" err="1"/>
              <a:t>драматизацију</a:t>
            </a:r>
            <a:r>
              <a:rPr lang="en-US" sz="2100" b="1" dirty="0"/>
              <a:t> </a:t>
            </a:r>
            <a:r>
              <a:rPr lang="en-US" sz="2100" b="1" dirty="0" err="1"/>
              <a:t>по</a:t>
            </a:r>
            <a:r>
              <a:rPr lang="en-US" sz="2100" b="1" dirty="0"/>
              <a:t> </a:t>
            </a:r>
            <a:r>
              <a:rPr lang="en-US" sz="2100" b="1" dirty="0" err="1"/>
              <a:t>њеном</a:t>
            </a:r>
            <a:r>
              <a:rPr lang="en-US" sz="2100" b="1" dirty="0"/>
              <a:t> </a:t>
            </a:r>
            <a:r>
              <a:rPr lang="en-US" sz="2100" b="1" dirty="0" err="1"/>
              <a:t>садржају</a:t>
            </a:r>
            <a:r>
              <a:rPr lang="en-US" sz="2100" b="1" dirty="0"/>
              <a:t>;</a:t>
            </a:r>
            <a:endParaRPr lang="sr-Latn-RS" sz="2100" b="1" dirty="0"/>
          </a:p>
          <a:p>
            <a:pPr lvl="0"/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графомоторика</a:t>
            </a:r>
            <a:r>
              <a:rPr lang="en-US" sz="2100" b="1" dirty="0"/>
              <a:t> – </a:t>
            </a:r>
            <a:r>
              <a:rPr lang="en-US" sz="2100" b="1" dirty="0" err="1"/>
              <a:t>развој</a:t>
            </a:r>
            <a:r>
              <a:rPr lang="en-US" sz="2100" b="1" dirty="0"/>
              <a:t> </a:t>
            </a:r>
            <a:r>
              <a:rPr lang="en-US" sz="2100" b="1" dirty="0" err="1"/>
              <a:t>ових</a:t>
            </a:r>
            <a:r>
              <a:rPr lang="en-US" sz="2100" b="1" dirty="0"/>
              <a:t> </a:t>
            </a:r>
            <a:r>
              <a:rPr lang="en-US" sz="2100" b="1" dirty="0" err="1"/>
              <a:t>способности</a:t>
            </a:r>
            <a:r>
              <a:rPr lang="en-US" sz="2100" b="1" dirty="0"/>
              <a:t> </a:t>
            </a:r>
            <a:r>
              <a:rPr lang="en-US" sz="2100" b="1" dirty="0" err="1"/>
              <a:t>је</a:t>
            </a:r>
            <a:r>
              <a:rPr lang="en-US" sz="2100" b="1" dirty="0"/>
              <a:t> </a:t>
            </a:r>
            <a:r>
              <a:rPr lang="en-US" sz="2100" b="1" dirty="0" err="1"/>
              <a:t>изузетно</a:t>
            </a:r>
            <a:r>
              <a:rPr lang="en-US" sz="2100" b="1" dirty="0"/>
              <a:t> </a:t>
            </a:r>
            <a:r>
              <a:rPr lang="en-US" sz="2100" b="1" dirty="0" err="1"/>
              <a:t>важан</a:t>
            </a:r>
            <a:r>
              <a:rPr lang="en-US" sz="2100" b="1" dirty="0"/>
              <a:t> у </a:t>
            </a:r>
            <a:r>
              <a:rPr lang="en-US" sz="2100" b="1" dirty="0" err="1"/>
              <a:t>годину</a:t>
            </a:r>
            <a:r>
              <a:rPr lang="en-US" sz="2100" b="1" dirty="0"/>
              <a:t> </a:t>
            </a:r>
            <a:r>
              <a:rPr lang="en-US" sz="2100" b="1" dirty="0" err="1"/>
              <a:t>пред</a:t>
            </a:r>
            <a:r>
              <a:rPr lang="en-US" sz="2100" b="1" dirty="0"/>
              <a:t> </a:t>
            </a:r>
            <a:r>
              <a:rPr lang="en-US" sz="2100" b="1" dirty="0" err="1"/>
              <a:t>полазак</a:t>
            </a:r>
            <a:r>
              <a:rPr lang="en-US" sz="2100" b="1" dirty="0"/>
              <a:t> у </a:t>
            </a:r>
            <a:r>
              <a:rPr lang="en-US" sz="2100" b="1" dirty="0" err="1"/>
              <a:t>школу</a:t>
            </a:r>
            <a:r>
              <a:rPr lang="en-US" sz="2100" b="1" dirty="0"/>
              <a:t>, </a:t>
            </a:r>
            <a:r>
              <a:rPr lang="en-US" sz="2100" b="1" dirty="0" err="1"/>
              <a:t>односно</a:t>
            </a:r>
            <a:r>
              <a:rPr lang="en-US" sz="2100" b="1" dirty="0"/>
              <a:t> </a:t>
            </a:r>
            <a:r>
              <a:rPr lang="en-US" sz="2100" b="1" dirty="0" err="1"/>
              <a:t>представља</a:t>
            </a:r>
            <a:r>
              <a:rPr lang="en-US" sz="2100" b="1" dirty="0"/>
              <a:t> </a:t>
            </a:r>
            <a:r>
              <a:rPr lang="en-US" sz="2100" b="1" dirty="0" err="1"/>
              <a:t>услов</a:t>
            </a:r>
            <a:r>
              <a:rPr lang="en-US" sz="2100" b="1" dirty="0"/>
              <a:t> </a:t>
            </a:r>
            <a:r>
              <a:rPr lang="en-US" sz="2100" b="1" dirty="0" err="1"/>
              <a:t>за</a:t>
            </a:r>
            <a:r>
              <a:rPr lang="en-US" sz="2100" b="1" dirty="0"/>
              <a:t> </a:t>
            </a:r>
            <a:r>
              <a:rPr lang="en-US" sz="2100" b="1" dirty="0" err="1"/>
              <a:t>усвајање</a:t>
            </a:r>
            <a:r>
              <a:rPr lang="en-US" sz="2100" b="1" dirty="0"/>
              <a:t> </a:t>
            </a:r>
            <a:r>
              <a:rPr lang="en-US" sz="2100" b="1" dirty="0" err="1"/>
              <a:t>облика</a:t>
            </a:r>
            <a:r>
              <a:rPr lang="en-US" sz="2100" b="1" dirty="0"/>
              <a:t> и </a:t>
            </a:r>
            <a:r>
              <a:rPr lang="en-US" sz="2100" b="1" dirty="0" err="1"/>
              <a:t>писање</a:t>
            </a:r>
            <a:r>
              <a:rPr lang="en-US" sz="2100" b="1" dirty="0"/>
              <a:t> </a:t>
            </a:r>
            <a:r>
              <a:rPr lang="en-US" sz="2100" b="1" dirty="0" err="1"/>
              <a:t>првих</a:t>
            </a:r>
            <a:r>
              <a:rPr lang="en-US" sz="2100" b="1" dirty="0"/>
              <a:t> </a:t>
            </a:r>
            <a:r>
              <a:rPr lang="en-US" sz="2100" b="1" dirty="0" err="1"/>
              <a:t>слова</a:t>
            </a:r>
            <a:r>
              <a:rPr lang="en-US" sz="2100" b="1" dirty="0"/>
              <a:t> и </a:t>
            </a:r>
            <a:r>
              <a:rPr lang="en-US" sz="2100" b="1" dirty="0" err="1"/>
              <a:t>бројева</a:t>
            </a:r>
            <a:r>
              <a:rPr lang="en-US" sz="2100" b="1" dirty="0"/>
              <a:t>;</a:t>
            </a:r>
            <a:endParaRPr lang="sr-Latn-RS" sz="2100" b="1" dirty="0"/>
          </a:p>
          <a:p>
            <a:pPr lvl="0"/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развој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свести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о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себи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/>
              <a:t>– </a:t>
            </a:r>
            <a:r>
              <a:rPr lang="en-US" sz="2100" b="1" dirty="0" err="1"/>
              <a:t>дете</a:t>
            </a:r>
            <a:r>
              <a:rPr lang="en-US" sz="2100" b="1" dirty="0"/>
              <a:t> </a:t>
            </a:r>
            <a:r>
              <a:rPr lang="en-US" sz="2100" b="1" dirty="0" err="1"/>
              <a:t>стиче</a:t>
            </a:r>
            <a:r>
              <a:rPr lang="en-US" sz="2100" b="1" dirty="0"/>
              <a:t> </a:t>
            </a:r>
            <a:r>
              <a:rPr lang="en-US" sz="2100" b="1" dirty="0" err="1"/>
              <a:t>свест</a:t>
            </a:r>
            <a:r>
              <a:rPr lang="en-US" sz="2100" b="1" dirty="0"/>
              <a:t> о </a:t>
            </a:r>
            <a:r>
              <a:rPr lang="en-US" sz="2100" b="1" dirty="0" err="1"/>
              <a:t>томе</a:t>
            </a:r>
            <a:r>
              <a:rPr lang="en-US" sz="2100" b="1" dirty="0"/>
              <a:t> </a:t>
            </a:r>
            <a:r>
              <a:rPr lang="en-US" sz="2100" b="1" dirty="0" err="1"/>
              <a:t>како</a:t>
            </a:r>
            <a:r>
              <a:rPr lang="en-US" sz="2100" b="1" dirty="0"/>
              <a:t> </a:t>
            </a:r>
            <a:r>
              <a:rPr lang="en-US" sz="2100" b="1" dirty="0" err="1"/>
              <a:t>изгледа</a:t>
            </a:r>
            <a:r>
              <a:rPr lang="en-US" sz="2100" b="1" dirty="0"/>
              <a:t>, </a:t>
            </a:r>
            <a:r>
              <a:rPr lang="en-US" sz="2100" b="1" dirty="0" err="1"/>
              <a:t>шта</a:t>
            </a:r>
            <a:r>
              <a:rPr lang="en-US" sz="2100" b="1" dirty="0"/>
              <a:t> </a:t>
            </a:r>
            <a:r>
              <a:rPr lang="en-US" sz="2100" b="1" dirty="0" err="1"/>
              <a:t>све</a:t>
            </a:r>
            <a:r>
              <a:rPr lang="en-US" sz="2100" b="1" dirty="0"/>
              <a:t> </a:t>
            </a:r>
            <a:r>
              <a:rPr lang="en-US" sz="2100" b="1" dirty="0" err="1"/>
              <a:t>може</a:t>
            </a:r>
            <a:r>
              <a:rPr lang="en-US" sz="2100" b="1" dirty="0"/>
              <a:t> </a:t>
            </a:r>
            <a:r>
              <a:rPr lang="en-US" sz="2100" b="1" dirty="0" err="1"/>
              <a:t>да</a:t>
            </a:r>
            <a:r>
              <a:rPr lang="en-US" sz="2100" b="1" dirty="0"/>
              <a:t> </a:t>
            </a:r>
            <a:r>
              <a:rPr lang="en-US" sz="2100" b="1" dirty="0" err="1"/>
              <a:t>ради</a:t>
            </a:r>
            <a:r>
              <a:rPr lang="en-US" sz="2100" b="1" dirty="0"/>
              <a:t> </a:t>
            </a:r>
            <a:r>
              <a:rPr lang="en-US" sz="2100" b="1" dirty="0" err="1"/>
              <a:t>сада</a:t>
            </a:r>
            <a:r>
              <a:rPr lang="en-US" sz="2100" b="1" dirty="0"/>
              <a:t>, </a:t>
            </a:r>
            <a:r>
              <a:rPr lang="en-US" sz="2100" b="1" dirty="0" err="1"/>
              <a:t>чиме</a:t>
            </a:r>
            <a:r>
              <a:rPr lang="en-US" sz="2100" b="1" dirty="0"/>
              <a:t> </a:t>
            </a:r>
            <a:r>
              <a:rPr lang="en-US" sz="2100" b="1" dirty="0" err="1"/>
              <a:t>ће</a:t>
            </a:r>
            <a:r>
              <a:rPr lang="en-US" sz="2100" b="1" dirty="0"/>
              <a:t> </a:t>
            </a:r>
            <a:r>
              <a:rPr lang="en-US" sz="2100" b="1" dirty="0" err="1"/>
              <a:t>се</a:t>
            </a:r>
            <a:r>
              <a:rPr lang="en-US" sz="2100" b="1" dirty="0"/>
              <a:t> </a:t>
            </a:r>
            <a:r>
              <a:rPr lang="en-US" sz="2100" b="1" dirty="0" err="1"/>
              <a:t>бавити</a:t>
            </a:r>
            <a:r>
              <a:rPr lang="en-US" sz="2100" b="1" dirty="0"/>
              <a:t> </a:t>
            </a:r>
            <a:r>
              <a:rPr lang="en-US" sz="2100" b="1" dirty="0" err="1"/>
              <a:t>кад</a:t>
            </a:r>
            <a:r>
              <a:rPr lang="en-US" sz="2100" b="1" dirty="0"/>
              <a:t> </a:t>
            </a:r>
            <a:r>
              <a:rPr lang="en-US" sz="2100" b="1" dirty="0" err="1"/>
              <a:t>порасте</a:t>
            </a:r>
            <a:r>
              <a:rPr lang="en-US" sz="2100" b="1" dirty="0"/>
              <a:t>;</a:t>
            </a:r>
            <a:endParaRPr lang="sr-Latn-RS" sz="2100" b="1" dirty="0"/>
          </a:p>
          <a:p>
            <a:pPr lvl="0"/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развој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свести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о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свету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око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нас</a:t>
            </a:r>
            <a:r>
              <a:rPr lang="en-US" sz="21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100" b="1" dirty="0"/>
              <a:t>– </a:t>
            </a:r>
            <a:r>
              <a:rPr lang="en-US" sz="2100" b="1" dirty="0" err="1"/>
              <a:t>другови</a:t>
            </a:r>
            <a:r>
              <a:rPr lang="en-US" sz="2100" b="1" dirty="0"/>
              <a:t>, </a:t>
            </a:r>
            <a:r>
              <a:rPr lang="en-US" sz="2100" b="1" dirty="0" err="1"/>
              <a:t>породица</a:t>
            </a:r>
            <a:r>
              <a:rPr lang="en-US" sz="2100" b="1" dirty="0"/>
              <a:t>, </a:t>
            </a:r>
            <a:r>
              <a:rPr lang="en-US" sz="2100" b="1" dirty="0" err="1"/>
              <a:t>родбина</a:t>
            </a:r>
            <a:r>
              <a:rPr lang="en-US" sz="2100" b="1" dirty="0"/>
              <a:t>, </a:t>
            </a:r>
            <a:r>
              <a:rPr lang="en-US" sz="2100" b="1" dirty="0" err="1"/>
              <a:t>место</a:t>
            </a:r>
            <a:r>
              <a:rPr lang="en-US" sz="2100" b="1" dirty="0"/>
              <a:t> у </a:t>
            </a:r>
            <a:r>
              <a:rPr lang="en-US" sz="2100" b="1" dirty="0" err="1"/>
              <a:t>коме</a:t>
            </a:r>
            <a:r>
              <a:rPr lang="en-US" sz="2100" b="1" dirty="0"/>
              <a:t> </a:t>
            </a:r>
            <a:r>
              <a:rPr lang="en-US" sz="2100" b="1" dirty="0" err="1"/>
              <a:t>живимо</a:t>
            </a:r>
            <a:r>
              <a:rPr lang="en-US" sz="2100" b="1" dirty="0"/>
              <a:t>, </a:t>
            </a:r>
            <a:r>
              <a:rPr lang="en-US" sz="2100" b="1" dirty="0" err="1"/>
              <a:t>саобраћај</a:t>
            </a:r>
            <a:r>
              <a:rPr lang="en-US" sz="2100" b="1" dirty="0"/>
              <a:t>, </a:t>
            </a:r>
            <a:r>
              <a:rPr lang="en-US" sz="2100" b="1" dirty="0" err="1"/>
              <a:t>занимања</a:t>
            </a:r>
            <a:r>
              <a:rPr lang="en-US" sz="2100" b="1" dirty="0"/>
              <a:t>, </a:t>
            </a:r>
            <a:r>
              <a:rPr lang="en-US" sz="2100" b="1" dirty="0" err="1"/>
              <a:t>живи</a:t>
            </a:r>
            <a:r>
              <a:rPr lang="en-US" sz="2100" b="1" dirty="0"/>
              <a:t> и </a:t>
            </a:r>
            <a:r>
              <a:rPr lang="en-US" sz="2100" b="1" dirty="0" err="1"/>
              <a:t>неживи</a:t>
            </a:r>
            <a:r>
              <a:rPr lang="en-US" sz="2100" b="1" dirty="0"/>
              <a:t> </a:t>
            </a:r>
            <a:r>
              <a:rPr lang="en-US" sz="2100" b="1" dirty="0" err="1"/>
              <a:t>свет</a:t>
            </a:r>
            <a:r>
              <a:rPr lang="en-US" sz="2100" b="1" dirty="0"/>
              <a:t>, </a:t>
            </a:r>
            <a:r>
              <a:rPr lang="en-US" sz="2100" b="1" dirty="0" err="1"/>
              <a:t>природне</a:t>
            </a:r>
            <a:r>
              <a:rPr lang="en-US" sz="2100" b="1" dirty="0"/>
              <a:t> </a:t>
            </a:r>
            <a:r>
              <a:rPr lang="en-US" sz="2100" b="1" dirty="0" err="1"/>
              <a:t>појаве</a:t>
            </a:r>
            <a:r>
              <a:rPr lang="en-US" sz="2100" b="1" dirty="0"/>
              <a:t>, </a:t>
            </a:r>
            <a:r>
              <a:rPr lang="en-US" sz="2100" b="1" dirty="0" err="1"/>
              <a:t>васиона</a:t>
            </a:r>
            <a:r>
              <a:rPr lang="en-US" sz="2100" b="1" dirty="0"/>
              <a:t> – </a:t>
            </a:r>
            <a:r>
              <a:rPr lang="en-US" sz="2100" b="1" dirty="0" err="1"/>
              <a:t>сва</a:t>
            </a:r>
            <a:r>
              <a:rPr lang="en-US" sz="2100" b="1" dirty="0"/>
              <a:t> </a:t>
            </a:r>
            <a:r>
              <a:rPr lang="en-US" sz="2100" b="1" dirty="0" err="1"/>
              <a:t>ова</a:t>
            </a:r>
            <a:r>
              <a:rPr lang="en-US" sz="2100" b="1" dirty="0"/>
              <a:t> </a:t>
            </a:r>
            <a:r>
              <a:rPr lang="en-US" sz="2100" b="1" dirty="0" err="1"/>
              <a:t>сазнања</a:t>
            </a:r>
            <a:r>
              <a:rPr lang="en-US" sz="2100" b="1" dirty="0"/>
              <a:t> </a:t>
            </a:r>
            <a:r>
              <a:rPr lang="en-US" sz="2100" b="1" dirty="0" err="1"/>
              <a:t>дете</a:t>
            </a:r>
            <a:r>
              <a:rPr lang="en-US" sz="2100" b="1" dirty="0"/>
              <a:t> </a:t>
            </a:r>
            <a:r>
              <a:rPr lang="en-US" sz="2100" b="1" dirty="0" err="1"/>
              <a:t>може</a:t>
            </a:r>
            <a:r>
              <a:rPr lang="en-US" sz="2100" b="1" dirty="0"/>
              <a:t> </a:t>
            </a:r>
            <a:r>
              <a:rPr lang="en-US" sz="2100" b="1" dirty="0" err="1"/>
              <a:t>створити</a:t>
            </a:r>
            <a:r>
              <a:rPr lang="en-US" sz="2100" b="1" dirty="0"/>
              <a:t> </a:t>
            </a:r>
            <a:r>
              <a:rPr lang="en-US" sz="2100" b="1" dirty="0" err="1"/>
              <a:t>из</a:t>
            </a:r>
            <a:r>
              <a:rPr lang="en-US" sz="2100" b="1" dirty="0"/>
              <a:t> </a:t>
            </a:r>
            <a:r>
              <a:rPr lang="en-US" sz="2100" b="1" dirty="0" err="1"/>
              <a:t>добре</a:t>
            </a:r>
            <a:r>
              <a:rPr lang="en-US" sz="2100" b="1" dirty="0"/>
              <a:t> </a:t>
            </a:r>
            <a:r>
              <a:rPr lang="sr-Cyrl-RS" sz="2100" b="1" dirty="0" smtClean="0"/>
              <a:t>књиге</a:t>
            </a:r>
            <a:r>
              <a:rPr lang="en-US" sz="2100" b="1" dirty="0" smtClean="0"/>
              <a:t>.</a:t>
            </a:r>
            <a:endParaRPr lang="sr-Latn-RS" sz="2100" b="1" dirty="0"/>
          </a:p>
          <a:p>
            <a:endParaRPr lang="sr-Cyrl-RS" sz="2000" dirty="0" smtClean="0"/>
          </a:p>
          <a:p>
            <a:endParaRPr lang="sr-Cyrl-RS" sz="2000" dirty="0" smtClean="0"/>
          </a:p>
          <a:p>
            <a:endParaRPr lang="sr-Cyrl-RS" sz="2000" dirty="0" smtClean="0"/>
          </a:p>
          <a:p>
            <a:endParaRPr lang="sr-Cyrl-RS" dirty="0" smtClean="0"/>
          </a:p>
          <a:p>
            <a:endParaRPr lang="sr-Cyrl-RS" dirty="0" smtClean="0"/>
          </a:p>
          <a:p>
            <a:endParaRPr lang="sr-Cyrl-RS" dirty="0" smtClean="0"/>
          </a:p>
          <a:p>
            <a:endParaRPr lang="sr-Cyrl-RS" dirty="0" smtClean="0"/>
          </a:p>
          <a:p>
            <a:endParaRPr lang="sr-Cyrl-RS" dirty="0" smtClean="0"/>
          </a:p>
          <a:p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19163790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57162"/>
            <a:ext cx="10515600" cy="919163"/>
          </a:xfrm>
        </p:spPr>
        <p:txBody>
          <a:bodyPr/>
          <a:lstStyle/>
          <a:p>
            <a:r>
              <a:rPr lang="sr-Cyrl-RS" dirty="0" smtClean="0"/>
              <a:t>Уместо резимеа:</a:t>
            </a:r>
            <a:endParaRPr lang="sr-Latn-R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842963"/>
            <a:ext cx="10515600" cy="5334000"/>
          </a:xfrm>
        </p:spPr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sr-Cyrl-RS" dirty="0" smtClean="0"/>
              <a:t>Издвојте најважније подстицаје за дечји развој у дружењу детета са књигом.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dirty="0" smtClean="0"/>
              <a:t>Да ли се језик књижевног дела разликује од свакодневног говора? Образложите.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dirty="0" smtClean="0"/>
              <a:t>За или против бајки? Ваш став?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dirty="0" smtClean="0"/>
              <a:t>Да ли детету треба причати или читати?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dirty="0" smtClean="0"/>
              <a:t>Прокоментаришите заступљеност </a:t>
            </a:r>
            <a:r>
              <a:rPr lang="sr-Cyrl-RS" dirty="0" err="1" smtClean="0"/>
              <a:t>књ</a:t>
            </a:r>
            <a:r>
              <a:rPr lang="sr-Cyrl-RS" dirty="0" smtClean="0"/>
              <a:t>. родова у раду са децом?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dirty="0" smtClean="0"/>
              <a:t>Издвојте </a:t>
            </a:r>
            <a:r>
              <a:rPr lang="sr-Cyrl-RS" dirty="0" err="1" smtClean="0"/>
              <a:t>књ</a:t>
            </a:r>
            <a:r>
              <a:rPr lang="sr-Cyrl-RS" dirty="0" smtClean="0"/>
              <a:t>. врсте које деца највише воле?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dirty="0" smtClean="0"/>
              <a:t>Који су најважнији критеријуми у избору </a:t>
            </a:r>
            <a:r>
              <a:rPr lang="sr-Cyrl-RS" dirty="0" err="1" smtClean="0"/>
              <a:t>књ</a:t>
            </a:r>
            <a:r>
              <a:rPr lang="sr-Cyrl-RS" dirty="0" smtClean="0"/>
              <a:t>. дела?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dirty="0" smtClean="0"/>
              <a:t>Како се васпитач припрема за интерпретацију </a:t>
            </a:r>
            <a:r>
              <a:rPr lang="sr-Cyrl-RS" dirty="0" err="1" smtClean="0"/>
              <a:t>књ</a:t>
            </a:r>
            <a:r>
              <a:rPr lang="sr-Cyrl-RS" dirty="0" smtClean="0"/>
              <a:t>. дела?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dirty="0" smtClean="0"/>
              <a:t>Има ли разлике: читање детету – читање са дететом? Објасните!</a:t>
            </a:r>
          </a:p>
          <a:p>
            <a:pPr marL="514350" indent="-514350">
              <a:buFont typeface="+mj-lt"/>
              <a:buAutoNum type="arabicPeriod"/>
            </a:pPr>
            <a:endParaRPr lang="sr-Latn-RS" dirty="0"/>
          </a:p>
        </p:txBody>
      </p:sp>
    </p:spTree>
    <p:extLst>
      <p:ext uri="{BB962C8B-B14F-4D97-AF65-F5344CB8AC3E}">
        <p14:creationId xmlns:p14="http://schemas.microsoft.com/office/powerpoint/2010/main" val="41293103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880</Words>
  <Application>Microsoft Office PowerPoint</Application>
  <PresentationFormat>Widescreen</PresentationFormat>
  <Paragraphs>63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4" baseType="lpstr">
      <vt:lpstr>Arial</vt:lpstr>
      <vt:lpstr>Calibri</vt:lpstr>
      <vt:lpstr>Calibri Light</vt:lpstr>
      <vt:lpstr>Shruti</vt:lpstr>
      <vt:lpstr>Times New Roman</vt:lpstr>
      <vt:lpstr>Wingdings</vt:lpstr>
      <vt:lpstr>Office Theme</vt:lpstr>
      <vt:lpstr>Избор књижевног дела</vt:lpstr>
      <vt:lpstr> Књижевне врсте у раду са децом  </vt:lpstr>
      <vt:lpstr>Књижевне врсте у раду са децом </vt:lpstr>
      <vt:lpstr>  Избор књижевног дела   </vt:lpstr>
      <vt:lpstr> Избор књижевног дела  </vt:lpstr>
      <vt:lpstr>  Циљеви који се постижу коришћењем књига:  </vt:lpstr>
      <vt:lpstr>Уместо резимеа: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Избор књижевног дела</dc:title>
  <dc:creator>Mirjana</dc:creator>
  <cp:lastModifiedBy>No-01</cp:lastModifiedBy>
  <cp:revision>22</cp:revision>
  <dcterms:created xsi:type="dcterms:W3CDTF">2018-03-04T20:22:37Z</dcterms:created>
  <dcterms:modified xsi:type="dcterms:W3CDTF">2020-02-12T18:36:29Z</dcterms:modified>
</cp:coreProperties>
</file>

<file path=docProps/thumbnail.jpeg>
</file>