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69986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63211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81918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34596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8894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56593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29973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10577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5542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82170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16627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7F0A3-A60E-4209-8D90-87DF15A82DBD}" type="datetimeFigureOut">
              <a:rPr lang="sr-Latn-RS" smtClean="0"/>
              <a:t>3.12.2019.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AE6B8-EB52-4781-8F8F-C3B7C499DCD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855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sr-Cyrl-RS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Слушање као прва говорна вежба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38046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Развијање слушне перцепције детета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/>
              <a:t>Развој говора је истовремено повезан са развијањем слушне перцепције.</a:t>
            </a:r>
            <a:endParaRPr lang="en-US" dirty="0" smtClean="0"/>
          </a:p>
          <a:p>
            <a:pPr algn="just"/>
            <a:r>
              <a:rPr lang="sr-Cyrl-RS" dirty="0" smtClean="0"/>
              <a:t> </a:t>
            </a:r>
            <a:r>
              <a:rPr lang="sr-Cyrl-RS" dirty="0"/>
              <a:t>То је значајно, јер разумевање говора подразумева </a:t>
            </a:r>
            <a:r>
              <a:rPr lang="sr-Cyrl-RS" b="1" dirty="0"/>
              <a:t>препознавање</a:t>
            </a:r>
            <a:r>
              <a:rPr lang="sr-Cyrl-RS" dirty="0"/>
              <a:t> и </a:t>
            </a:r>
            <a:r>
              <a:rPr lang="sr-Cyrl-RS" b="1" dirty="0"/>
              <a:t>усвајање говорне поруке</a:t>
            </a:r>
            <a:r>
              <a:rPr lang="sr-Cyrl-RS" dirty="0"/>
              <a:t>.</a:t>
            </a:r>
            <a:r>
              <a:rPr lang="en-US" dirty="0"/>
              <a:t> </a:t>
            </a:r>
            <a:r>
              <a:rPr lang="sr-Cyrl-RS" dirty="0"/>
              <a:t>У томе је </a:t>
            </a:r>
            <a:r>
              <a:rPr lang="sr-Cyrl-RS" b="1" dirty="0"/>
              <a:t>циљ вежби</a:t>
            </a:r>
            <a:r>
              <a:rPr lang="sr-Cyrl-RS" dirty="0"/>
              <a:t> којима се развија вештина слушања. </a:t>
            </a:r>
            <a:endParaRPr lang="en-US" dirty="0" smtClean="0"/>
          </a:p>
          <a:p>
            <a:pPr algn="just"/>
            <a:r>
              <a:rPr lang="sr-Cyrl-RS" dirty="0"/>
              <a:t>Да би се дечји слух изграђивао и временом култивисао, треба омогућити деци искуство да упознају различите акустичке стимулансе - </a:t>
            </a:r>
            <a:r>
              <a:rPr lang="en-US" dirty="0" err="1"/>
              <a:t>поједине</a:t>
            </a:r>
            <a:r>
              <a:rPr lang="en-US" dirty="0"/>
              <a:t> </a:t>
            </a:r>
            <a:r>
              <a:rPr lang="en-US" dirty="0" err="1"/>
              <a:t>шумове</a:t>
            </a:r>
            <a:r>
              <a:rPr lang="en-US" dirty="0"/>
              <a:t>, </a:t>
            </a:r>
            <a:r>
              <a:rPr lang="en-US" dirty="0" err="1"/>
              <a:t>звукове</a:t>
            </a:r>
            <a:r>
              <a:rPr lang="en-US" dirty="0"/>
              <a:t> и </a:t>
            </a:r>
            <a:r>
              <a:rPr lang="en-US" dirty="0" err="1"/>
              <a:t>гласове</a:t>
            </a:r>
            <a:r>
              <a:rPr lang="en-US" dirty="0"/>
              <a:t>,</a:t>
            </a:r>
            <a:r>
              <a:rPr lang="sr-Cyrl-RS" dirty="0"/>
              <a:t> да </a:t>
            </a:r>
            <a:r>
              <a:rPr lang="en-US" dirty="0" err="1"/>
              <a:t>препознају</a:t>
            </a:r>
            <a:r>
              <a:rPr lang="en-US" dirty="0"/>
              <a:t> и </a:t>
            </a:r>
            <a:r>
              <a:rPr lang="en-US" dirty="0" err="1"/>
              <a:t>разликују</a:t>
            </a:r>
            <a:r>
              <a:rPr lang="en-US" dirty="0"/>
              <a:t> </a:t>
            </a:r>
            <a:r>
              <a:rPr lang="en-US" dirty="0" err="1"/>
              <a:t>гласове</a:t>
            </a:r>
            <a:r>
              <a:rPr lang="sr-Cyrl-RS" dirty="0"/>
              <a:t>, итд.</a:t>
            </a:r>
            <a:endParaRPr lang="sr-Latn-RS" dirty="0"/>
          </a:p>
          <a:p>
            <a:pPr algn="just"/>
            <a:endParaRPr lang="sr-Cyrl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14469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Акустичке вежбе или вежбе у слушању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34737"/>
            <a:ext cx="10515600" cy="504222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 smtClean="0"/>
              <a:t>Пре свега треба привући  дететову пажњу и усмерити га на оно што је битно. </a:t>
            </a:r>
            <a:r>
              <a:rPr lang="sr-Cyrl-RS" dirty="0" smtClean="0"/>
              <a:t>Зато т</a:t>
            </a:r>
            <a:r>
              <a:rPr lang="sr-Cyrl-RS" dirty="0" smtClean="0"/>
              <a:t>реба </a:t>
            </a:r>
            <a:r>
              <a:rPr lang="sr-Cyrl-RS" dirty="0" smtClean="0"/>
              <a:t>систематски усмеравати пажњу </a:t>
            </a:r>
            <a:r>
              <a:rPr lang="sr-Cyrl-RS" dirty="0"/>
              <a:t>детета да уме да чује, препозна и разуме звучни сигнал који слуша. </a:t>
            </a:r>
            <a:endParaRPr lang="sr-Latn-RS" dirty="0"/>
          </a:p>
          <a:p>
            <a:pPr lvl="0" algn="just"/>
            <a:r>
              <a:rPr lang="sr-Cyrl-RS" dirty="0"/>
              <a:t>Вештина слушања се развија имајући у виду основне моменте: </a:t>
            </a:r>
            <a:r>
              <a:rPr lang="sr-Cyrl-RS" b="1" dirty="0" err="1"/>
              <a:t>чујење</a:t>
            </a:r>
            <a:r>
              <a:rPr lang="sr-Cyrl-RS" b="1" dirty="0"/>
              <a:t> – слушање – разумевање – </a:t>
            </a:r>
            <a:r>
              <a:rPr lang="sr-Cyrl-RS" b="1" dirty="0" err="1"/>
              <a:t>запамћивање</a:t>
            </a:r>
            <a:r>
              <a:rPr lang="sr-Cyrl-RS" dirty="0"/>
              <a:t> (и</a:t>
            </a:r>
            <a:r>
              <a:rPr lang="sr-Cyrl-RS" dirty="0" smtClean="0"/>
              <a:t>, евентуално</a:t>
            </a:r>
            <a:r>
              <a:rPr lang="sr-Cyrl-RS" dirty="0"/>
              <a:t>, репродуковање).</a:t>
            </a:r>
            <a:endParaRPr lang="sr-Latn-RS" dirty="0"/>
          </a:p>
          <a:p>
            <a:pPr lvl="0" algn="just"/>
            <a:r>
              <a:rPr lang="sr-Cyrl-RS" dirty="0" smtClean="0"/>
              <a:t>Вежбе </a:t>
            </a:r>
            <a:r>
              <a:rPr lang="sr-Cyrl-RS" dirty="0"/>
              <a:t>слушања се могу реализовати свуда – у вртићу, у парку, на улици, у башти, и др</a:t>
            </a:r>
            <a:r>
              <a:rPr lang="sr-Cyrl-RS" dirty="0" smtClean="0"/>
              <a:t>.</a:t>
            </a:r>
            <a:r>
              <a:rPr lang="sr-Cyrl-RS" dirty="0"/>
              <a:t> </a:t>
            </a:r>
            <a:endParaRPr lang="sr-Cyrl-RS" dirty="0" smtClean="0"/>
          </a:p>
          <a:p>
            <a:pPr lvl="0" algn="just"/>
            <a:r>
              <a:rPr lang="sr-Cyrl-RS" dirty="0" smtClean="0"/>
              <a:t>Посебно </a:t>
            </a:r>
            <a:r>
              <a:rPr lang="sr-Cyrl-RS" dirty="0"/>
              <a:t>је корисно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разне</a:t>
            </a:r>
            <a:r>
              <a:rPr lang="en-US" dirty="0"/>
              <a:t> </a:t>
            </a:r>
            <a:r>
              <a:rPr lang="en-US" dirty="0" err="1"/>
              <a:t>начине</a:t>
            </a:r>
            <a:r>
              <a:rPr lang="en-US" dirty="0"/>
              <a:t> </a:t>
            </a:r>
            <a:r>
              <a:rPr lang="en-US" dirty="0" err="1"/>
              <a:t>усмерава</a:t>
            </a:r>
            <a:r>
              <a:rPr lang="sr-Cyrl-RS" dirty="0"/>
              <a:t>ти</a:t>
            </a:r>
            <a:r>
              <a:rPr lang="en-US" dirty="0"/>
              <a:t> </a:t>
            </a:r>
            <a:r>
              <a:rPr lang="en-US" dirty="0" err="1"/>
              <a:t>дечју</a:t>
            </a:r>
            <a:r>
              <a:rPr lang="en-US" dirty="0"/>
              <a:t> </a:t>
            </a:r>
            <a:r>
              <a:rPr lang="en-US" dirty="0" err="1"/>
              <a:t>пажњу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sr-Cyrl-RS" dirty="0"/>
              <a:t>уочавању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говор</a:t>
            </a:r>
            <a:r>
              <a:rPr lang="en-US" dirty="0"/>
              <a:t> </a:t>
            </a:r>
            <a:r>
              <a:rPr lang="en-US" dirty="0" err="1"/>
              <a:t>састоји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гласова</a:t>
            </a:r>
            <a:r>
              <a:rPr lang="en-US" dirty="0"/>
              <a:t>, </a:t>
            </a:r>
            <a:r>
              <a:rPr lang="en-US" dirty="0" err="1"/>
              <a:t>речи</a:t>
            </a:r>
            <a:r>
              <a:rPr lang="en-US" dirty="0"/>
              <a:t> и </a:t>
            </a:r>
            <a:r>
              <a:rPr lang="en-US" dirty="0" err="1"/>
              <a:t>реченица</a:t>
            </a:r>
            <a:r>
              <a:rPr lang="en-US" dirty="0"/>
              <a:t> </a:t>
            </a:r>
            <a:r>
              <a:rPr lang="en-US" dirty="0" err="1"/>
              <a:t>како</a:t>
            </a:r>
            <a:r>
              <a:rPr lang="en-US" dirty="0"/>
              <a:t> </a:t>
            </a:r>
            <a:r>
              <a:rPr lang="en-US" dirty="0" err="1"/>
              <a:t>би</a:t>
            </a:r>
            <a:r>
              <a:rPr lang="en-US" dirty="0"/>
              <a:t>  </a:t>
            </a:r>
            <a:r>
              <a:rPr lang="en-US" dirty="0" err="1"/>
              <a:t>дец</a:t>
            </a:r>
            <a:r>
              <a:rPr lang="sr-Cyrl-RS" dirty="0"/>
              <a:t>а </a:t>
            </a:r>
            <a:r>
              <a:rPr lang="en-US" dirty="0" err="1"/>
              <a:t>развијал</a:t>
            </a:r>
            <a:r>
              <a:rPr lang="sr-Cyrl-RS" dirty="0"/>
              <a:t>а</a:t>
            </a:r>
            <a:r>
              <a:rPr lang="en-US" dirty="0"/>
              <a:t> </a:t>
            </a:r>
            <a:r>
              <a:rPr lang="en-US" dirty="0" err="1"/>
              <a:t>појмов</a:t>
            </a:r>
            <a:r>
              <a:rPr lang="sr-Cyrl-RS" dirty="0"/>
              <a:t>е</a:t>
            </a:r>
            <a:r>
              <a:rPr lang="en-US" dirty="0"/>
              <a:t> о </a:t>
            </a:r>
            <a:r>
              <a:rPr lang="en-US" dirty="0" err="1"/>
              <a:t>елементима</a:t>
            </a:r>
            <a:r>
              <a:rPr lang="en-US" dirty="0"/>
              <a:t> </a:t>
            </a:r>
            <a:r>
              <a:rPr lang="en-US" dirty="0" err="1" smtClean="0"/>
              <a:t>говора</a:t>
            </a:r>
            <a:r>
              <a:rPr lang="sr-Cyrl-RS" dirty="0" smtClean="0"/>
              <a:t>.</a:t>
            </a:r>
          </a:p>
          <a:p>
            <a:pPr lvl="0" algn="just"/>
            <a:r>
              <a:rPr lang="en-US" b="1" dirty="0" smtClean="0"/>
              <a:t> </a:t>
            </a:r>
            <a:r>
              <a:rPr lang="en-US" b="1" dirty="0"/>
              <a:t>У </a:t>
            </a:r>
            <a:r>
              <a:rPr lang="sr-Cyrl-RS" b="1" dirty="0"/>
              <a:t>циљу усвајања писаног говора </a:t>
            </a:r>
            <a:r>
              <a:rPr lang="en-US" dirty="0" err="1"/>
              <a:t>потребно</a:t>
            </a:r>
            <a:r>
              <a:rPr lang="sr-Cyrl-RS" dirty="0"/>
              <a:t> је развијати</a:t>
            </a:r>
            <a:r>
              <a:rPr lang="en-US" dirty="0"/>
              <a:t> </a:t>
            </a:r>
            <a:r>
              <a:rPr lang="en-US" dirty="0" err="1"/>
              <a:t>способност</a:t>
            </a:r>
            <a:r>
              <a:rPr lang="sr-Cyrl-RS" dirty="0"/>
              <a:t> деце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одреде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којих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гласова</a:t>
            </a:r>
            <a:r>
              <a:rPr lang="en-US" dirty="0"/>
              <a:t> </a:t>
            </a:r>
            <a:r>
              <a:rPr lang="en-US" dirty="0" err="1"/>
              <a:t>састављена</a:t>
            </a:r>
            <a:r>
              <a:rPr lang="en-US" dirty="0"/>
              <a:t> </a:t>
            </a:r>
            <a:r>
              <a:rPr lang="en-US" dirty="0" err="1"/>
              <a:t>реч</a:t>
            </a:r>
            <a:r>
              <a:rPr lang="en-US" dirty="0"/>
              <a:t>, </a:t>
            </a:r>
            <a:r>
              <a:rPr lang="en-US" dirty="0" err="1"/>
              <a:t>колико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тих</a:t>
            </a:r>
            <a:r>
              <a:rPr lang="en-US" dirty="0"/>
              <a:t> </a:t>
            </a:r>
            <a:r>
              <a:rPr lang="en-US" dirty="0" err="1"/>
              <a:t>гласова</a:t>
            </a:r>
            <a:r>
              <a:rPr lang="en-US" dirty="0"/>
              <a:t> и у </a:t>
            </a:r>
            <a:r>
              <a:rPr lang="en-US" dirty="0" err="1"/>
              <a:t>каквом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положају</a:t>
            </a:r>
            <a:r>
              <a:rPr lang="en-US" dirty="0"/>
              <a:t> у </a:t>
            </a:r>
            <a:r>
              <a:rPr lang="en-US" dirty="0" err="1"/>
              <a:t>речима</a:t>
            </a:r>
            <a:r>
              <a:rPr lang="sr-Cyrl-RS" dirty="0"/>
              <a:t>. </a:t>
            </a:r>
            <a:endParaRPr lang="sr-Cyrl-RS" dirty="0" smtClean="0"/>
          </a:p>
          <a:p>
            <a:pPr lvl="0" algn="just"/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45790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36433"/>
            <a:ext cx="10515600" cy="5240529"/>
          </a:xfrm>
        </p:spPr>
        <p:txBody>
          <a:bodyPr>
            <a:normAutofit/>
          </a:bodyPr>
          <a:lstStyle/>
          <a:p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6602"/>
            <a:ext cx="10515600" cy="51303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RS" b="1" dirty="0"/>
              <a:t>Врсте слушања:</a:t>
            </a:r>
            <a:endParaRPr lang="sr-Latn-RS" b="1" dirty="0"/>
          </a:p>
          <a:p>
            <a:pPr lvl="0" algn="just"/>
            <a:r>
              <a:rPr lang="sr-Cyrl-RS" dirty="0"/>
              <a:t>АКТИВНО – дете спонтано реагује на оно што чује, што му се прича, чита, и др.</a:t>
            </a:r>
            <a:endParaRPr lang="sr-Latn-RS" dirty="0"/>
          </a:p>
          <a:p>
            <a:pPr lvl="0" algn="just"/>
            <a:r>
              <a:rPr lang="sr-Cyrl-RS" dirty="0"/>
              <a:t>УЧТИВО – дете одговара на питања која му постављају одрасли, нпр. даје неко објашњење.</a:t>
            </a:r>
            <a:endParaRPr lang="sr-Latn-RS" dirty="0"/>
          </a:p>
          <a:p>
            <a:pPr lvl="0" algn="just"/>
            <a:r>
              <a:rPr lang="sr-Cyrl-RS" dirty="0"/>
              <a:t>КРИТИЧКО – Важно је у циљу изоштравања </a:t>
            </a:r>
            <a:r>
              <a:rPr lang="sr-Cyrl-RS" dirty="0" err="1"/>
              <a:t>фонематског</a:t>
            </a:r>
            <a:r>
              <a:rPr lang="sr-Cyrl-RS" dirty="0"/>
              <a:t> слуха. Нпр. причамо деци познати текст али са задатком да нас исправе тамо где будемо „погрешили.“</a:t>
            </a:r>
            <a:endParaRPr lang="sr-Latn-RS" dirty="0"/>
          </a:p>
          <a:p>
            <a:pPr lvl="0" algn="just"/>
            <a:r>
              <a:rPr lang="sr-Cyrl-RS" dirty="0"/>
              <a:t>СЕЛЕКТИВНО – можемо га вежбати на различите начине: уочавање одређеног звука, нпр. препознавање звука одређеног предмета,  разликовање одређених гласова, слушање затвореним очима, уочавање неког важног  детаља у причи, и сл.</a:t>
            </a:r>
            <a:endParaRPr lang="sr-Latn-RS" dirty="0"/>
          </a:p>
          <a:p>
            <a:pPr lvl="0" algn="just"/>
            <a:r>
              <a:rPr lang="sr-Cyrl-RS" dirty="0"/>
              <a:t>ГРУПНО –важна активност,  захтева пажњу детета да чује,  разуме и понови својим речима то што је чуло. Нпр. </a:t>
            </a:r>
            <a:r>
              <a:rPr lang="sr-Cyrl-RS" i="1" dirty="0"/>
              <a:t>Заврши причу цртежом</a:t>
            </a:r>
            <a:r>
              <a:rPr lang="sr-Cyrl-RS" dirty="0"/>
              <a:t>. Деци васпитачица прочита причу, али не до краја. Деца сама цртежом завршавају причу чији крај им потом васпитачица прочита.</a:t>
            </a:r>
            <a:endParaRPr lang="sr-Latn-RS" dirty="0"/>
          </a:p>
          <a:p>
            <a:pPr lvl="0" algn="just"/>
            <a:r>
              <a:rPr lang="sr-Cyrl-RS" dirty="0"/>
              <a:t>СЛУШАЊЕ У ТОКУ РАЗГОВОРА – постепено навикавамо децу да слушају друге и да чују поруке које су им упућене</a:t>
            </a:r>
            <a:r>
              <a:rPr lang="sr-Cyrl-RS" dirty="0" smtClean="0"/>
              <a:t>. Нпр</a:t>
            </a:r>
            <a:r>
              <a:rPr lang="sr-Cyrl-RS" dirty="0"/>
              <a:t>. </a:t>
            </a:r>
            <a:r>
              <a:rPr lang="sr-Cyrl-RS" i="1" dirty="0"/>
              <a:t>игра Телепатија</a:t>
            </a:r>
            <a:r>
              <a:rPr lang="sr-Cyrl-RS" dirty="0"/>
              <a:t>. Игра у паровима. Једно дете описује једноставну слику коју држи у руци, друго дете слуша и црта по опису који слуша</a:t>
            </a:r>
            <a:r>
              <a:rPr lang="sr-Cyrl-RS" dirty="0" smtClean="0"/>
              <a:t>. Проглашење </a:t>
            </a:r>
            <a:r>
              <a:rPr lang="sr-Cyrl-RS" dirty="0"/>
              <a:t>најуспешнијих парова.</a:t>
            </a:r>
            <a:endParaRPr lang="sr-Latn-RS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8349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Акустичке вежбе или вежбе у слушању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sr-Cyrl-RS" b="1" dirty="0"/>
              <a:t>Почетне вежбе </a:t>
            </a:r>
            <a:r>
              <a:rPr lang="sr-Cyrl-RS" dirty="0"/>
              <a:t>треба да буду усмерене на препознавање и разликовање звукова, </a:t>
            </a:r>
            <a:r>
              <a:rPr lang="sr-Cyrl-RS" dirty="0" smtClean="0"/>
              <a:t>шумова</a:t>
            </a:r>
            <a:r>
              <a:rPr lang="sr-Cyrl-RS" dirty="0"/>
              <a:t>, </a:t>
            </a:r>
            <a:r>
              <a:rPr lang="sr-Cyrl-RS" dirty="0" smtClean="0"/>
              <a:t>потом </a:t>
            </a:r>
            <a:r>
              <a:rPr lang="sr-Cyrl-RS" dirty="0"/>
              <a:t>и различитих говорних начина изражавања, као што су:  </a:t>
            </a:r>
            <a:r>
              <a:rPr lang="sr-Cyrl-RS" i="1" dirty="0"/>
              <a:t>Шта се чује </a:t>
            </a:r>
            <a:r>
              <a:rPr lang="sr-Cyrl-RS" dirty="0"/>
              <a:t>(цвркут, куцање, листање новина, звецкање прибора за јело); </a:t>
            </a:r>
            <a:r>
              <a:rPr lang="sr-Cyrl-RS" i="1" dirty="0"/>
              <a:t>Ко се јавља</a:t>
            </a:r>
            <a:r>
              <a:rPr lang="sr-Cyrl-RS" dirty="0"/>
              <a:t> (</a:t>
            </a:r>
            <a:r>
              <a:rPr lang="sr-Cyrl-RS" dirty="0" err="1"/>
              <a:t>џив-џив</a:t>
            </a:r>
            <a:r>
              <a:rPr lang="sr-Cyrl-RS" dirty="0"/>
              <a:t>, </a:t>
            </a:r>
            <a:r>
              <a:rPr lang="sr-Cyrl-RS" dirty="0" err="1"/>
              <a:t>ззззззззз</a:t>
            </a:r>
            <a:r>
              <a:rPr lang="sr-Cyrl-RS" dirty="0"/>
              <a:t>, и-а </a:t>
            </a:r>
            <a:r>
              <a:rPr lang="sr-Cyrl-RS" dirty="0" err="1"/>
              <a:t>и-а</a:t>
            </a:r>
            <a:r>
              <a:rPr lang="sr-Cyrl-RS" dirty="0"/>
              <a:t>, му-му</a:t>
            </a:r>
            <a:r>
              <a:rPr lang="sr-Cyrl-RS" i="1" dirty="0"/>
              <a:t>)</a:t>
            </a:r>
            <a:r>
              <a:rPr lang="sr-Cyrl-RS" dirty="0"/>
              <a:t> са експресијом- кад је весео, кад је тужан, кад је љут, уплашен, смеје се...;</a:t>
            </a:r>
            <a:r>
              <a:rPr lang="sr-Cyrl-RS" i="1" dirty="0"/>
              <a:t> Како се ко</a:t>
            </a:r>
            <a:r>
              <a:rPr lang="sr-Cyrl-RS" dirty="0"/>
              <a:t> </a:t>
            </a:r>
            <a:r>
              <a:rPr lang="sr-Cyrl-RS" i="1" dirty="0"/>
              <a:t>оглашава</a:t>
            </a:r>
            <a:r>
              <a:rPr lang="sr-Cyrl-RS" dirty="0"/>
              <a:t> ( трамвај, телефон, добош); и др. </a:t>
            </a:r>
            <a:endParaRPr lang="sr-Latn-RS" dirty="0"/>
          </a:p>
          <a:p>
            <a:pPr lvl="0" algn="just"/>
            <a:r>
              <a:rPr lang="sr-Cyrl-RS" dirty="0"/>
              <a:t>Појам о гласовима најлакше се усваја подражавањем ономатопејских гласова, посебно када се изговарају продужено, нпр. као лет авиона (</a:t>
            </a:r>
            <a:r>
              <a:rPr lang="sr-Cyrl-RS" dirty="0" err="1"/>
              <a:t>ррррр</a:t>
            </a:r>
            <a:r>
              <a:rPr lang="sr-Cyrl-RS" dirty="0"/>
              <a:t>), преглед грла (</a:t>
            </a:r>
            <a:r>
              <a:rPr lang="sr-Cyrl-RS" dirty="0" err="1"/>
              <a:t>аааааааа</a:t>
            </a:r>
            <a:r>
              <a:rPr lang="sr-Cyrl-RS" dirty="0"/>
              <a:t>), шуштање лишћа (</a:t>
            </a:r>
            <a:r>
              <a:rPr lang="sr-Cyrl-RS" dirty="0" err="1"/>
              <a:t>шшшшш</a:t>
            </a:r>
            <a:r>
              <a:rPr lang="sr-Cyrl-RS" dirty="0"/>
              <a:t>) итд.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64402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Акустичке вежбе или вежбе у слушању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sr-Cyrl-RS" b="1" dirty="0"/>
              <a:t>Други тип акустичких вежби </a:t>
            </a:r>
            <a:r>
              <a:rPr lang="sr-Cyrl-RS" dirty="0"/>
              <a:t>може да обухвата способност упоређивања и разликовања порекла звука (ватрогасна кола, полиција, кола хитне помоћи, воз, аутомобил); (звоно на вратима, школско звоно, бицикл, црквено); цвркут птица (врабац, славуј, гавран, папагај); тонова музичких инструмената ( клавир, гитара, виолина, фрула, труба, бубањ, гонг); шумова (ветар, лишће, пуцкетање гранчица, таласи, куцање сата, киша), и др.</a:t>
            </a:r>
            <a:endParaRPr lang="sr-Latn-RS" dirty="0"/>
          </a:p>
          <a:p>
            <a:pPr lvl="0" algn="just"/>
            <a:r>
              <a:rPr lang="sr-Cyrl-RS" b="1" dirty="0"/>
              <a:t>Трећи тип вежби </a:t>
            </a:r>
            <a:r>
              <a:rPr lang="sr-Cyrl-RS" dirty="0"/>
              <a:t>може се односити на способност </a:t>
            </a:r>
            <a:r>
              <a:rPr lang="sr-Cyrl-RS" dirty="0" err="1"/>
              <a:t>запамћивања</a:t>
            </a:r>
            <a:r>
              <a:rPr lang="sr-Cyrl-RS" dirty="0"/>
              <a:t> редоследа  јављања звучних стимуланса.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78199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2152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 smtClean="0"/>
              <a:t>Примери </a:t>
            </a:r>
            <a:r>
              <a:rPr lang="sr-Cyrl-RS" b="1" dirty="0"/>
              <a:t>активности:</a:t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1855"/>
            <a:ext cx="10515600" cy="4965108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sr-Cyrl-RS" b="1" dirty="0" smtClean="0"/>
              <a:t>Активност</a:t>
            </a:r>
            <a:r>
              <a:rPr lang="sr-Cyrl-RS" b="1" dirty="0"/>
              <a:t>:</a:t>
            </a:r>
            <a:r>
              <a:rPr lang="sr-Cyrl-RS" dirty="0"/>
              <a:t> </a:t>
            </a:r>
            <a:r>
              <a:rPr lang="sr-Cyrl-RS" b="1" dirty="0" smtClean="0"/>
              <a:t>Како </a:t>
            </a:r>
            <a:r>
              <a:rPr lang="sr-Cyrl-RS" b="1" dirty="0"/>
              <a:t>се ко оглашава?                     </a:t>
            </a:r>
            <a:endParaRPr lang="en-US" b="1" dirty="0" smtClean="0"/>
          </a:p>
          <a:p>
            <a:pPr marL="0" lv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</a:t>
            </a:r>
            <a:r>
              <a:rPr lang="sr-Cyrl-RS" dirty="0" smtClean="0"/>
              <a:t>  </a:t>
            </a:r>
            <a:r>
              <a:rPr lang="sr-Cyrl-RS" u="sng" dirty="0"/>
              <a:t>Ономатопејска реч:</a:t>
            </a:r>
            <a:endParaRPr lang="sr-Latn-RS" dirty="0"/>
          </a:p>
          <a:p>
            <a:pPr marL="0" indent="0">
              <a:buNone/>
            </a:pPr>
            <a:r>
              <a:rPr lang="sr-Cyrl-RS" dirty="0"/>
              <a:t>Камион  (</a:t>
            </a:r>
            <a:r>
              <a:rPr lang="sr-Cyrl-RS" dirty="0" err="1"/>
              <a:t>Брм</a:t>
            </a:r>
            <a:r>
              <a:rPr lang="sr-Cyrl-RS" dirty="0"/>
              <a:t>, </a:t>
            </a:r>
            <a:r>
              <a:rPr lang="sr-Cyrl-RS" dirty="0" err="1"/>
              <a:t>бррррм</a:t>
            </a:r>
            <a:r>
              <a:rPr lang="sr-Cyrl-RS" dirty="0"/>
              <a:t> )	</a:t>
            </a:r>
            <a:r>
              <a:rPr lang="en-US" dirty="0" smtClean="0"/>
              <a:t>   </a:t>
            </a:r>
            <a:r>
              <a:rPr lang="sr-Cyrl-RS" dirty="0" smtClean="0"/>
              <a:t>             бруји</a:t>
            </a:r>
            <a:r>
              <a:rPr lang="sr-Cyrl-RS" dirty="0"/>
              <a:t>	</a:t>
            </a:r>
            <a:endParaRPr lang="sr-Latn-RS" dirty="0"/>
          </a:p>
          <a:p>
            <a:pPr marL="0" indent="0">
              <a:buNone/>
            </a:pPr>
            <a:r>
              <a:rPr lang="sr-Cyrl-RS" dirty="0"/>
              <a:t>Мува (</a:t>
            </a:r>
            <a:r>
              <a:rPr lang="sr-Cyrl-RS" dirty="0" err="1"/>
              <a:t>Ззззззззз</a:t>
            </a:r>
            <a:r>
              <a:rPr lang="sr-Cyrl-RS" dirty="0"/>
              <a:t>)                               </a:t>
            </a:r>
            <a:r>
              <a:rPr lang="sr-Cyrl-RS" dirty="0" smtClean="0"/>
              <a:t>            </a:t>
            </a:r>
            <a:r>
              <a:rPr lang="sr-Cyrl-RS" dirty="0"/>
              <a:t>зуји</a:t>
            </a:r>
            <a:endParaRPr lang="sr-Latn-RS" dirty="0"/>
          </a:p>
          <a:p>
            <a:pPr marL="0" indent="0">
              <a:buNone/>
            </a:pPr>
            <a:r>
              <a:rPr lang="sr-Cyrl-RS" dirty="0"/>
              <a:t>Телефон (</a:t>
            </a:r>
            <a:r>
              <a:rPr lang="sr-Cyrl-RS" dirty="0" err="1"/>
              <a:t>Звррр</a:t>
            </a:r>
            <a:r>
              <a:rPr lang="sr-Cyrl-RS" dirty="0"/>
              <a:t> </a:t>
            </a:r>
            <a:r>
              <a:rPr lang="sr-Cyrl-RS" dirty="0" err="1"/>
              <a:t>Зврррр</a:t>
            </a:r>
            <a:r>
              <a:rPr lang="sr-Cyrl-RS" dirty="0"/>
              <a:t>)                  </a:t>
            </a:r>
            <a:r>
              <a:rPr lang="sr-Cyrl-RS" dirty="0" smtClean="0"/>
              <a:t>           звони</a:t>
            </a:r>
          </a:p>
          <a:p>
            <a:pPr marL="0" indent="0">
              <a:buNone/>
            </a:pPr>
            <a:r>
              <a:rPr lang="sr-Cyrl-RS" dirty="0" smtClean="0"/>
              <a:t>Ветар                                                               фијуче</a:t>
            </a:r>
            <a:endParaRPr lang="sr-Latn-RS" dirty="0"/>
          </a:p>
          <a:p>
            <a:pPr marL="0" indent="0">
              <a:buNone/>
            </a:pPr>
            <a:r>
              <a:rPr lang="sr-Cyrl-RS" dirty="0"/>
              <a:t>Крава (Му-му)	  </a:t>
            </a:r>
            <a:r>
              <a:rPr lang="en-US" dirty="0" smtClean="0"/>
              <a:t>       </a:t>
            </a:r>
            <a:r>
              <a:rPr lang="sr-Cyrl-RS" dirty="0" smtClean="0"/>
              <a:t>              </a:t>
            </a:r>
            <a:r>
              <a:rPr lang="en-US" dirty="0" smtClean="0"/>
              <a:t> </a:t>
            </a:r>
            <a:r>
              <a:rPr lang="sr-Cyrl-RS" dirty="0" smtClean="0"/>
              <a:t>  </a:t>
            </a:r>
            <a:r>
              <a:rPr lang="sr-Cyrl-RS" dirty="0" smtClean="0"/>
              <a:t>                   муче</a:t>
            </a:r>
            <a:endParaRPr lang="sr-Latn-RS" dirty="0"/>
          </a:p>
          <a:p>
            <a:pPr marL="0" indent="0">
              <a:buNone/>
            </a:pPr>
            <a:r>
              <a:rPr lang="sr-Cyrl-RS" dirty="0" smtClean="0"/>
              <a:t>Лав                                                                   риче                                                </a:t>
            </a:r>
          </a:p>
          <a:p>
            <a:r>
              <a:rPr lang="sr-Cyrl-RS" b="1" dirty="0" smtClean="0"/>
              <a:t>Најгласнија игра </a:t>
            </a:r>
            <a:r>
              <a:rPr lang="sr-Cyrl-RS" dirty="0" smtClean="0"/>
              <a:t>У омиљеним сликовницама често се понавља иста реч. Предложите деце да када чују одређену реч, нека је понове најгласније што могу. Деца воле да вичу, а ова игра подстиче пажњу детета.</a:t>
            </a:r>
          </a:p>
          <a:p>
            <a:r>
              <a:rPr lang="sr-Cyrl-RS" b="1" dirty="0" smtClean="0"/>
              <a:t>Омиљена песма </a:t>
            </a:r>
            <a:r>
              <a:rPr lang="sr-Cyrl-RS" dirty="0" smtClean="0"/>
              <a:t>(обогатити је додатним активностима као песмицу „Кад си </a:t>
            </a:r>
            <a:r>
              <a:rPr lang="sr-Cyrl-RS" dirty="0" err="1" smtClean="0"/>
              <a:t>стећан</a:t>
            </a:r>
            <a:r>
              <a:rPr lang="sr-Cyrl-RS" dirty="0" smtClean="0"/>
              <a:t>“)</a:t>
            </a:r>
            <a:endParaRPr lang="sr-Latn-RS" dirty="0"/>
          </a:p>
          <a:p>
            <a:pPr lvl="0"/>
            <a:r>
              <a:rPr lang="sr-Cyrl-RS" dirty="0"/>
              <a:t> </a:t>
            </a:r>
            <a:r>
              <a:rPr lang="sr-Cyrl-RS" b="1" dirty="0"/>
              <a:t>Вежба </a:t>
            </a:r>
            <a:r>
              <a:rPr lang="sr-Cyrl-RS" b="1" i="1" dirty="0"/>
              <a:t>Телефон</a:t>
            </a:r>
            <a:r>
              <a:rPr lang="sr-Cyrl-RS" dirty="0"/>
              <a:t> коју деца са задовољством прихватају и која јасно показује како слушамо поруке које примамо</a:t>
            </a:r>
            <a:r>
              <a:rPr lang="sr-Cyrl-RS" dirty="0" smtClean="0"/>
              <a:t>.</a:t>
            </a:r>
          </a:p>
          <a:p>
            <a:pPr lvl="0" algn="just"/>
            <a:r>
              <a:rPr lang="sr-Cyrl-RS" b="1" dirty="0"/>
              <a:t>Ко говори?</a:t>
            </a:r>
            <a:endParaRPr lang="en-US" b="1" dirty="0"/>
          </a:p>
          <a:p>
            <a:pPr lvl="0" algn="just"/>
            <a:r>
              <a:rPr lang="sr-Cyrl-RS" b="1" dirty="0"/>
              <a:t>Шта радим сада?</a:t>
            </a:r>
            <a:endParaRPr lang="sr-Latn-RS" b="1" dirty="0"/>
          </a:p>
          <a:p>
            <a:pPr algn="just"/>
            <a:r>
              <a:rPr lang="sr-Cyrl-RS" b="1" dirty="0"/>
              <a:t>Шта свира? </a:t>
            </a:r>
          </a:p>
          <a:p>
            <a:pPr lvl="0"/>
            <a:endParaRPr lang="sr-Latn-RS" dirty="0"/>
          </a:p>
          <a:p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687538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7238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Акустичке вежбе или вежбе у слушању</a:t>
            </a:r>
            <a:r>
              <a:rPr lang="sr-Latn-RS" dirty="0" smtClean="0"/>
              <a:t/>
            </a:r>
            <a:br>
              <a:rPr lang="sr-Latn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3551"/>
            <a:ext cx="10515600" cy="5023412"/>
          </a:xfrm>
        </p:spPr>
        <p:txBody>
          <a:bodyPr>
            <a:normAutofit fontScale="92500" lnSpcReduction="20000"/>
          </a:bodyPr>
          <a:lstStyle/>
          <a:p>
            <a:pPr lvl="0" algn="just"/>
            <a:endParaRPr lang="sr-Cyrl-RS" dirty="0" smtClean="0"/>
          </a:p>
          <a:p>
            <a:pPr lvl="0" algn="just"/>
            <a:r>
              <a:rPr lang="sr-Cyrl-RS" dirty="0" smtClean="0"/>
              <a:t>Васпитачица </a:t>
            </a:r>
            <a:r>
              <a:rPr lang="sr-Cyrl-RS" dirty="0"/>
              <a:t>описује деци непознату слику, а деца </a:t>
            </a:r>
            <a:r>
              <a:rPr lang="sr-Cyrl-RS" dirty="0" smtClean="0"/>
              <a:t>слушају </a:t>
            </a:r>
            <a:r>
              <a:rPr lang="sr-Cyrl-RS" dirty="0"/>
              <a:t>и  цртају оно што чују</a:t>
            </a:r>
            <a:r>
              <a:rPr lang="sr-Cyrl-RS" dirty="0" smtClean="0"/>
              <a:t>.</a:t>
            </a:r>
          </a:p>
          <a:p>
            <a:pPr lvl="0" algn="just"/>
            <a:r>
              <a:rPr lang="sr-Cyrl-RS" dirty="0" smtClean="0"/>
              <a:t>Прича коју треба измислити на основу неке слике, а која се може на више начина заплитати/расплитати.</a:t>
            </a:r>
          </a:p>
          <a:p>
            <a:pPr lvl="0" algn="just"/>
            <a:r>
              <a:rPr lang="sr-Cyrl-RS" dirty="0" smtClean="0"/>
              <a:t>Слушање пара.</a:t>
            </a:r>
          </a:p>
          <a:p>
            <a:pPr lvl="0" algn="just"/>
            <a:r>
              <a:rPr lang="sr-Cyrl-RS" dirty="0" smtClean="0"/>
              <a:t>Мој најбољи дан/јутро.</a:t>
            </a:r>
            <a:endParaRPr lang="sr-Cyrl-RS" dirty="0" smtClean="0"/>
          </a:p>
          <a:p>
            <a:pPr lvl="0" algn="just"/>
            <a:r>
              <a:rPr lang="sr-Cyrl-RS" dirty="0" smtClean="0"/>
              <a:t>Игра извршавања налога, на пример.</a:t>
            </a:r>
          </a:p>
          <a:p>
            <a:pPr marL="0" lvl="0" indent="0" algn="just">
              <a:buNone/>
            </a:pPr>
            <a:r>
              <a:rPr lang="sr-Cyrl-RS" dirty="0" smtClean="0"/>
              <a:t>- Дај ми касу а не кесу.(фонолошке разлике)</a:t>
            </a:r>
          </a:p>
          <a:p>
            <a:pPr marL="0" lvl="0" indent="0" algn="just">
              <a:buNone/>
            </a:pPr>
            <a:r>
              <a:rPr lang="sr-Cyrl-RS" dirty="0" smtClean="0"/>
              <a:t>-Додај ми кашику а не кашичицу. (семантика речи)</a:t>
            </a:r>
          </a:p>
          <a:p>
            <a:pPr marL="0" lvl="0" indent="0" algn="just">
              <a:buNone/>
            </a:pPr>
            <a:r>
              <a:rPr lang="sr-Cyrl-RS" dirty="0" smtClean="0"/>
              <a:t>-Пронађи меду, креду, заставу. (редослед </a:t>
            </a:r>
            <a:r>
              <a:rPr lang="sr-Cyrl-RS" dirty="0" err="1" smtClean="0"/>
              <a:t>запамћивања</a:t>
            </a:r>
            <a:r>
              <a:rPr lang="sr-Cyrl-RS" dirty="0" smtClean="0"/>
              <a:t>)</a:t>
            </a:r>
          </a:p>
          <a:p>
            <a:pPr marL="0" lvl="0" indent="0" algn="just">
              <a:buNone/>
            </a:pPr>
            <a:r>
              <a:rPr lang="sr-Cyrl-RS" dirty="0" smtClean="0"/>
              <a:t>-Не тражим да ми даш јабуку већ поврће. (логичке разлике)</a:t>
            </a:r>
          </a:p>
          <a:p>
            <a:pPr lvl="0" algn="just"/>
            <a:endParaRPr lang="sr-Cyrl-RS" dirty="0" smtClean="0"/>
          </a:p>
        </p:txBody>
      </p:sp>
    </p:spTree>
    <p:extLst>
      <p:ext uri="{BB962C8B-B14F-4D97-AF65-F5344CB8AC3E}">
        <p14:creationId xmlns:p14="http://schemas.microsoft.com/office/powerpoint/2010/main" val="3013101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832"/>
          </a:xfrm>
        </p:spPr>
        <p:txBody>
          <a:bodyPr/>
          <a:lstStyle/>
          <a:p>
            <a:r>
              <a:rPr lang="sr-Cyrl-RS" dirty="0" smtClean="0"/>
              <a:t>Услови који то омогућују: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7958"/>
            <a:ext cx="10515600" cy="4899005"/>
          </a:xfrm>
        </p:spPr>
        <p:txBody>
          <a:bodyPr/>
          <a:lstStyle/>
          <a:p>
            <a:r>
              <a:rPr lang="sr-Cyrl-RS" dirty="0" smtClean="0"/>
              <a:t>Ослободити дете напетости</a:t>
            </a:r>
          </a:p>
          <a:p>
            <a:r>
              <a:rPr lang="sr-Cyrl-RS" dirty="0" smtClean="0"/>
              <a:t>Равноправност деце у групи (подстицати стидљивије)</a:t>
            </a:r>
          </a:p>
          <a:p>
            <a:r>
              <a:rPr lang="sr-Cyrl-RS" dirty="0" smtClean="0"/>
              <a:t>Рад у мањим групама је бољи</a:t>
            </a:r>
          </a:p>
          <a:p>
            <a:r>
              <a:rPr lang="sr-Cyrl-RS" dirty="0" smtClean="0"/>
              <a:t>Омогућити детету да стекне лично искуство у правилима слушања</a:t>
            </a:r>
          </a:p>
          <a:p>
            <a:r>
              <a:rPr lang="sr-Cyrl-RS" dirty="0" smtClean="0"/>
              <a:t>Континуитет и доследност</a:t>
            </a:r>
          </a:p>
          <a:p>
            <a:r>
              <a:rPr lang="sr-Cyrl-RS" dirty="0" smtClean="0"/>
              <a:t>Усмеравање пажње детета</a:t>
            </a:r>
          </a:p>
          <a:p>
            <a:r>
              <a:rPr lang="sr-Cyrl-RS" dirty="0" smtClean="0"/>
              <a:t>Распоред деце у простору</a:t>
            </a:r>
          </a:p>
          <a:p>
            <a:r>
              <a:rPr lang="sr-Cyrl-RS" dirty="0" smtClean="0"/>
              <a:t>Усвајање основних правила</a:t>
            </a:r>
          </a:p>
          <a:p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endParaRPr lang="sr-Cyrl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15288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839</Words>
  <Application>Microsoft Office PowerPoint</Application>
  <PresentationFormat>Widescreen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    </vt:lpstr>
      <vt:lpstr>Развијање слушне перцепције детета </vt:lpstr>
      <vt:lpstr>Акустичке вежбе или вежбе у слушању </vt:lpstr>
      <vt:lpstr> </vt:lpstr>
      <vt:lpstr>Акустичке вежбе или вежбе у слушању </vt:lpstr>
      <vt:lpstr>Акустичке вежбе или вежбе у слушању </vt:lpstr>
      <vt:lpstr>   Примери активности:    </vt:lpstr>
      <vt:lpstr>Акустичке вежбе или вежбе у слушању </vt:lpstr>
      <vt:lpstr>Услови који то омогућују: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Mirjana</dc:creator>
  <cp:lastModifiedBy>Mirjana</cp:lastModifiedBy>
  <cp:revision>19</cp:revision>
  <dcterms:created xsi:type="dcterms:W3CDTF">2017-03-09T19:15:37Z</dcterms:created>
  <dcterms:modified xsi:type="dcterms:W3CDTF">2019-12-03T17:49:34Z</dcterms:modified>
</cp:coreProperties>
</file>