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62585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03519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4608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8664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23297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5614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64731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0129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51153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8376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07457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CDB70-E3F6-490F-B783-0F6FD8C0B964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402D4-312A-4073-A028-A0051036E0B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1225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6542" y="2207941"/>
            <a:ext cx="9144000" cy="123168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sz="54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МЕТОДИКА РАЗВОЈА ГОВОРА</a:t>
            </a:r>
            <a:endParaRPr lang="sr-Latn-RS" sz="54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6542" y="4170556"/>
            <a:ext cx="9144000" cy="131232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sr-Latn-RS" sz="3200" dirty="0" smtClean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sr-Cyrl-RS" sz="32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ФАЗЕ ЈЕЗИЧКОГ РАЗВОЈА ДЕЦЕ</a:t>
            </a:r>
            <a:endParaRPr lang="sr-Latn-RS" sz="320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791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Latn-R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sr-Latn-R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sr-Cyrl-R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Фазе</a:t>
            </a:r>
            <a:r>
              <a:rPr lang="sr-Cyrl-R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 </a:t>
            </a:r>
            <a:r>
              <a:rPr lang="sr-Cyrl-R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језичког развоја деце</a:t>
            </a:r>
            <a:r>
              <a:rPr lang="sr-Latn-R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sr-Latn-R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endParaRPr lang="sr-Latn-RS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3166" y="1690688"/>
            <a:ext cx="10370634" cy="4675846"/>
          </a:xfrm>
          <a:solidFill>
            <a:schemeClr val="bg2">
              <a:lumMod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sr-Cyrl-CS" sz="2400" dirty="0">
                <a:solidFill>
                  <a:srgbClr val="002060"/>
                </a:solidFill>
              </a:rPr>
              <a:t>Савремене лингвистичке теорије полазе </a:t>
            </a:r>
            <a:r>
              <a:rPr lang="sr-Cyrl-CS" sz="2400" dirty="0" smtClean="0">
                <a:solidFill>
                  <a:srgbClr val="002060"/>
                </a:solidFill>
              </a:rPr>
              <a:t>од </a:t>
            </a:r>
            <a:r>
              <a:rPr lang="sr-Cyrl-CS" sz="2400" dirty="0">
                <a:solidFill>
                  <a:srgbClr val="002060"/>
                </a:solidFill>
              </a:rPr>
              <a:t>тврдње по којој људски мозак поседује урођени </a:t>
            </a:r>
            <a:r>
              <a:rPr lang="sr-Cyrl-CS" sz="2400" dirty="0" smtClean="0">
                <a:solidFill>
                  <a:srgbClr val="002060"/>
                </a:solidFill>
              </a:rPr>
              <a:t>механизам, </a:t>
            </a:r>
            <a:r>
              <a:rPr lang="sr-Cyrl-CS" sz="2400" dirty="0">
                <a:solidFill>
                  <a:srgbClr val="002060"/>
                </a:solidFill>
              </a:rPr>
              <a:t>који се активира кад дете достигне одређени ступањ развоја </a:t>
            </a:r>
            <a:r>
              <a:rPr lang="sr-Cyrl-CS" sz="2400" dirty="0" smtClean="0">
                <a:solidFill>
                  <a:srgbClr val="002060"/>
                </a:solidFill>
              </a:rPr>
              <a:t>и који </a:t>
            </a:r>
            <a:r>
              <a:rPr lang="sr-Cyrl-CS" sz="2400" dirty="0">
                <a:solidFill>
                  <a:srgbClr val="002060"/>
                </a:solidFill>
              </a:rPr>
              <a:t>омогућава да тада започне процес усвајања матерњег језика. </a:t>
            </a:r>
            <a:endParaRPr lang="sr-Latn-RS" sz="2400" dirty="0" smtClean="0">
              <a:solidFill>
                <a:srgbClr val="002060"/>
              </a:solidFill>
            </a:endParaRPr>
          </a:p>
          <a:p>
            <a:pPr algn="just"/>
            <a:r>
              <a:rPr lang="sr-Cyrl-CS" sz="2400" dirty="0">
                <a:solidFill>
                  <a:srgbClr val="002060"/>
                </a:solidFill>
              </a:rPr>
              <a:t>Основе језичког развоја детета постављају се у периоду до треће године. </a:t>
            </a:r>
          </a:p>
          <a:p>
            <a:pPr lvl="0" algn="just"/>
            <a:r>
              <a:rPr lang="sr-Cyrl-CS" sz="2400" dirty="0" smtClean="0">
                <a:solidFill>
                  <a:srgbClr val="002060"/>
                </a:solidFill>
              </a:rPr>
              <a:t>Центар </a:t>
            </a:r>
            <a:r>
              <a:rPr lang="sr-Cyrl-CS" sz="2400" dirty="0">
                <a:solidFill>
                  <a:srgbClr val="002060"/>
                </a:solidFill>
              </a:rPr>
              <a:t>за говор у науци је познат као Броков центар. Приликом рођења тај центар, смештен у кори великог мозга, није довољно развијен. </a:t>
            </a:r>
            <a:endParaRPr lang="sr-Cyrl-CS" sz="2400" dirty="0" smtClean="0">
              <a:solidFill>
                <a:srgbClr val="002060"/>
              </a:solidFill>
            </a:endParaRPr>
          </a:p>
          <a:p>
            <a:pPr lvl="0" algn="just"/>
            <a:r>
              <a:rPr lang="sr-Cyrl-CS" sz="2400" dirty="0" smtClean="0">
                <a:solidFill>
                  <a:srgbClr val="002060"/>
                </a:solidFill>
              </a:rPr>
              <a:t>Мада </a:t>
            </a:r>
            <a:r>
              <a:rPr lang="sr-Cyrl-CS" sz="2400" dirty="0">
                <a:solidFill>
                  <a:srgbClr val="002060"/>
                </a:solidFill>
              </a:rPr>
              <a:t>је споразумевање језиком само људска карактеристика, та способност је човеку дата само као могућност</a:t>
            </a:r>
            <a:r>
              <a:rPr lang="sr-Latn-RS" sz="2400" dirty="0" smtClean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sr-Cyrl-CS" sz="2400" dirty="0" smtClean="0">
                <a:solidFill>
                  <a:srgbClr val="002060"/>
                </a:solidFill>
              </a:rPr>
              <a:t>Усвајање и учење језика је стваралачки процес.</a:t>
            </a:r>
            <a:endParaRPr lang="sr-Latn-RS" sz="2400" dirty="0">
              <a:solidFill>
                <a:srgbClr val="002060"/>
              </a:solidFill>
            </a:endParaRPr>
          </a:p>
          <a:p>
            <a:endParaRPr lang="sr-Cyrl-CS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sr-Cyrl-CS" dirty="0" smtClean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3166" y="365125"/>
            <a:ext cx="102256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sr-Latn-R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3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Фазе</a:t>
            </a:r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језичког развоја деце</a:t>
            </a:r>
            <a:endParaRPr lang="sr-Latn-R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CS" sz="2400" dirty="0">
                <a:solidFill>
                  <a:srgbClr val="002060"/>
                </a:solidFill>
              </a:rPr>
              <a:t>На основу бројних истраживања издвојена су извесна општа начела језичког развоја</a:t>
            </a:r>
            <a:r>
              <a:rPr lang="sr-Cyrl-CS" sz="2400" dirty="0" smtClean="0">
                <a:solidFill>
                  <a:srgbClr val="002060"/>
                </a:solidFill>
              </a:rPr>
              <a:t>:</a:t>
            </a:r>
            <a:endParaRPr lang="sr-Latn-RS" sz="2400" dirty="0">
              <a:solidFill>
                <a:srgbClr val="002060"/>
              </a:solidFill>
            </a:endParaRPr>
          </a:p>
          <a:p>
            <a:pPr algn="just"/>
            <a:r>
              <a:rPr lang="sr-Cyrl-CS" sz="2400" i="1" dirty="0">
                <a:solidFill>
                  <a:srgbClr val="002060"/>
                </a:solidFill>
              </a:rPr>
              <a:t>а)</a:t>
            </a:r>
            <a:r>
              <a:rPr lang="sr-Cyrl-CS" sz="2400" dirty="0">
                <a:solidFill>
                  <a:srgbClr val="002060"/>
                </a:solidFill>
              </a:rPr>
              <a:t> </a:t>
            </a:r>
            <a:r>
              <a:rPr lang="sr-Cyrl-CS" sz="2400" i="1" dirty="0">
                <a:solidFill>
                  <a:srgbClr val="002060"/>
                </a:solidFill>
              </a:rPr>
              <a:t>глобални израз</a:t>
            </a:r>
            <a:endParaRPr lang="sr-Latn-RS" sz="2400" dirty="0">
              <a:solidFill>
                <a:srgbClr val="002060"/>
              </a:solidFill>
            </a:endParaRPr>
          </a:p>
          <a:p>
            <a:pPr algn="just"/>
            <a:r>
              <a:rPr lang="sr-Cyrl-CS" sz="2400" i="1" dirty="0">
                <a:solidFill>
                  <a:srgbClr val="002060"/>
                </a:solidFill>
              </a:rPr>
              <a:t>б) артикулисани израз</a:t>
            </a:r>
            <a:endParaRPr lang="sr-Latn-RS" sz="2400" dirty="0">
              <a:solidFill>
                <a:srgbClr val="002060"/>
              </a:solidFill>
            </a:endParaRPr>
          </a:p>
          <a:p>
            <a:pPr algn="just"/>
            <a:r>
              <a:rPr lang="sr-Cyrl-CS" sz="2400" i="1" dirty="0">
                <a:solidFill>
                  <a:srgbClr val="002060"/>
                </a:solidFill>
              </a:rPr>
              <a:t>в</a:t>
            </a:r>
            <a:r>
              <a:rPr lang="sr-Cyrl-CS" sz="2400" dirty="0">
                <a:solidFill>
                  <a:srgbClr val="002060"/>
                </a:solidFill>
              </a:rPr>
              <a:t>) </a:t>
            </a:r>
            <a:r>
              <a:rPr lang="sr-Cyrl-CS" sz="2400" i="1" dirty="0">
                <a:solidFill>
                  <a:srgbClr val="002060"/>
                </a:solidFill>
              </a:rPr>
              <a:t>језички говорни израз</a:t>
            </a:r>
            <a:endParaRPr lang="sr-Latn-RS" sz="2400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sr-Cyrl-CS" sz="2400" dirty="0">
                <a:solidFill>
                  <a:srgbClr val="002060"/>
                </a:solidFill>
              </a:rPr>
              <a:t>Прва два израза, тзв. глобални и артикулисани, одређују се према универзалним законима говора, док трећи ступањ у развоју говора детета означава онај ступањ у којем се тај говор организује према законитостима одређеног </a:t>
            </a:r>
            <a:r>
              <a:rPr lang="sr-Cyrl-CS" sz="2400" dirty="0" smtClean="0">
                <a:solidFill>
                  <a:srgbClr val="002060"/>
                </a:solidFill>
              </a:rPr>
              <a:t>језика. </a:t>
            </a:r>
            <a:endParaRPr lang="sr-Latn-R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5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Глобална фаза у развоју дечјег говора</a:t>
            </a:r>
            <a:endParaRPr lang="sr-Latn-R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sr-Cyrl-RS" dirty="0" smtClean="0">
                <a:solidFill>
                  <a:schemeClr val="bg2">
                    <a:lumMod val="25000"/>
                  </a:schemeClr>
                </a:solidFill>
              </a:rPr>
              <a:t>Ова</a:t>
            </a:r>
            <a:r>
              <a:rPr lang="sr-Cyrl-RS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фаза претходи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почецима јављања свесног момента у језичком развоју. </a:t>
            </a:r>
            <a:endParaRPr lang="sr-Cyrl-CS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У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току првог месеца дете уме да изговори више нијанси вокала </a:t>
            </a:r>
            <a:r>
              <a:rPr lang="sr-Cyrl-CS" i="1" dirty="0">
                <a:solidFill>
                  <a:schemeClr val="bg2">
                    <a:lumMod val="25000"/>
                  </a:schemeClr>
                </a:solidFill>
              </a:rPr>
              <a:t>а,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најраније се фиксирају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сугласници као што су : </a:t>
            </a:r>
            <a:r>
              <a:rPr lang="sr-Cyrl-CS" i="1" dirty="0">
                <a:solidFill>
                  <a:schemeClr val="bg2">
                    <a:lumMod val="25000"/>
                  </a:schemeClr>
                </a:solidFill>
              </a:rPr>
              <a:t>м, н, г, к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, који се изговарају заједно са другим вокалима. Зато се овај период у развоју говора детета назива </a:t>
            </a:r>
            <a:r>
              <a:rPr lang="sr-Cyrl-CS" b="1" dirty="0">
                <a:solidFill>
                  <a:schemeClr val="bg2">
                    <a:lumMod val="25000"/>
                  </a:schemeClr>
                </a:solidFill>
              </a:rPr>
              <a:t>периодом вокализације. </a:t>
            </a:r>
            <a:endParaRPr lang="sr-Latn-RS" b="1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У току прве године број гласова је све већи. Они се углавном не уче, јављају се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спонтано.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Доказ да нису научени јесте да исте гласове производе деца на истом ступњу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развоја.</a:t>
            </a:r>
          </a:p>
          <a:p>
            <a:pPr algn="just"/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У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току те прве године живота, дете не подражава само гласове из свог окружења већ и оне које сам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производи.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Касније, кад проговори, дете подражава и одрасле из свог окружења и то подражавање њихових гласова почиње отприлике после деветог месеца. </a:t>
            </a:r>
            <a:endParaRPr lang="sr-Latn-R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sr-Latn-R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838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Артикулисани израз</a:t>
            </a:r>
            <a:endParaRPr lang="sr-Latn-R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1171"/>
            <a:ext cx="10515600" cy="4615792"/>
          </a:xfrm>
        </p:spPr>
        <p:txBody>
          <a:bodyPr>
            <a:normAutofit/>
          </a:bodyPr>
          <a:lstStyle/>
          <a:p>
            <a:pPr algn="just"/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Значајнија појава је образовање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групе гласова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које обликују прве речи. То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се обично дешава око 12-14 навршеног месеца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живота.</a:t>
            </a:r>
          </a:p>
          <a:p>
            <a:pPr algn="just"/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Прва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реч поседује властита обележја.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Пре свега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, она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има значење, некад и читаве реченице. </a:t>
            </a:r>
          </a:p>
          <a:p>
            <a:pPr algn="just"/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С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а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навршених годину дана тај број речи није велики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У другој години живота речник нагло расте и у току само неколико месеци деца именују ствари, особине и радње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 На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узрасту од три године напреднија деца су у стању да конструишу једноставније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реченице. Тај </a:t>
            </a:r>
            <a:r>
              <a:rPr lang="sr-Cyrl-CS" dirty="0">
                <a:solidFill>
                  <a:schemeClr val="bg2">
                    <a:lumMod val="25000"/>
                  </a:schemeClr>
                </a:solidFill>
              </a:rPr>
              <a:t>број се повећава и јављају се граматичке категорије и сложеније </a:t>
            </a:r>
            <a:r>
              <a:rPr lang="sr-Cyrl-CS" dirty="0" smtClean="0">
                <a:solidFill>
                  <a:schemeClr val="bg2">
                    <a:lumMod val="25000"/>
                  </a:schemeClr>
                </a:solidFill>
              </a:rPr>
              <a:t>структуре.</a:t>
            </a:r>
            <a:endParaRPr lang="sr-Latn-RS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86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Језички говорни израз</a:t>
            </a:r>
            <a:endParaRPr lang="sr-Latn-R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бележава </a:t>
            </a:r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трећу </a:t>
            </a:r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фазу, која </a:t>
            </a:r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започиње од пете године живота</a:t>
            </a:r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У условима нормалног когнитивног развоја способност разумевања говора је све већа. Укључује не само памћење нових речи него и способност мишљења и разумевања. </a:t>
            </a:r>
            <a:endParaRPr lang="sr-Cyrl-CS" sz="2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Познато </a:t>
            </a:r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је такође да у почетку усвајања језика постоје разлике међу половима. Девојчице су у почетку говорно напредније од дечака, али се те разлике брзо губе у каснијем узрасту.</a:t>
            </a:r>
            <a:endParaRPr lang="sr-Latn-RS" sz="2600" dirty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 Ову фазу одликује активно усвајање језика и говора, а не само имитирање одређеног броја речи или реченичних конструкција</a:t>
            </a:r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sr-Cyrl-CS" sz="2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sr-Cyrl-CS" sz="2600" dirty="0">
                <a:solidFill>
                  <a:schemeClr val="bg2">
                    <a:lumMod val="25000"/>
                  </a:schemeClr>
                </a:solidFill>
              </a:rPr>
              <a:t>Започети развој језичког усвајања не завршава се већ наставља у школском периоду. </a:t>
            </a:r>
            <a:endParaRPr lang="sr-Latn-RS" sz="2600" dirty="0">
              <a:solidFill>
                <a:schemeClr val="bg2">
                  <a:lumMod val="25000"/>
                </a:schemeClr>
              </a:solidFill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933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Општа начела језичког развоја деце</a:t>
            </a:r>
            <a:endParaRPr lang="sr-Latn-RS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Општеприхваћен је и став да изложеност детета говору, односно постојање говорне комуникације са њим од најранијег узраста, од изузетног значаја је за његов језички развој. </a:t>
            </a:r>
            <a:endParaRPr lang="sr-Cyrl-C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Узајамна активност комуникације са другим људима мотивише дете да се развија. </a:t>
            </a:r>
            <a:endParaRPr lang="sr-Cyrl-CS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Важно </a:t>
            </a: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је указати да изложеност детета утицају туђег говора није подстицај сам по </a:t>
            </a:r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себи </a:t>
            </a: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већ да је пресудан квалитет тих односа, пре свега избор речи које носе одређено значење и емоционалну поруку</a:t>
            </a:r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Језички развој не може се остварити без емоционалног, когнитивног и социјалног развоја, односно општег развоја детета. </a:t>
            </a:r>
            <a:endParaRPr lang="sr-Latn-RS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30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</a:rPr>
              <a:t>Фазе </a:t>
            </a:r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</a:rPr>
              <a:t>језичког </a:t>
            </a:r>
            <a:r>
              <a:rPr lang="sr-Cyrl-R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</a:rPr>
              <a:t>развоја деце</a:t>
            </a:r>
            <a:endParaRPr lang="sr-Latn-R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Р</a:t>
            </a:r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едослед </a:t>
            </a: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којим се усвајају нека општа правила употребе језика универзалан је код све деце чији језик припада истој </a:t>
            </a:r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језичкој групи.</a:t>
            </a:r>
          </a:p>
          <a:p>
            <a:pPr lvl="0" algn="just"/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Бројна </a:t>
            </a: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истраживања обављена до сада показала су да је најпогодније време за развитак:</a:t>
            </a:r>
            <a:endParaRPr lang="sr-Latn-RS" sz="24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акценатског система : период до треће године</a:t>
            </a:r>
            <a:endParaRPr lang="sr-Latn-RS" sz="24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артикулације : период до осме године</a:t>
            </a:r>
            <a:endParaRPr lang="sr-Latn-RS" sz="2400" dirty="0">
              <a:solidFill>
                <a:schemeClr val="bg2">
                  <a:lumMod val="25000"/>
                </a:schemeClr>
              </a:solidFill>
            </a:endParaRPr>
          </a:p>
          <a:p>
            <a:pPr lvl="0" algn="just">
              <a:buFont typeface="Wingdings" panose="05000000000000000000" pitchFamily="2" charset="2"/>
              <a:buChar char="v"/>
            </a:pP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простих реченица и основних морфолошко-синтаксичких облика </a:t>
            </a:r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до </a:t>
            </a:r>
            <a:r>
              <a:rPr lang="sr-Cyrl-CS" sz="2400" dirty="0">
                <a:solidFill>
                  <a:schemeClr val="bg2">
                    <a:lumMod val="25000"/>
                  </a:schemeClr>
                </a:solidFill>
              </a:rPr>
              <a:t>пете </a:t>
            </a:r>
            <a:r>
              <a:rPr lang="sr-Cyrl-CS" sz="2400" dirty="0" smtClean="0">
                <a:solidFill>
                  <a:schemeClr val="bg2">
                    <a:lumMod val="25000"/>
                  </a:schemeClr>
                </a:solidFill>
              </a:rPr>
              <a:t>године</a:t>
            </a:r>
            <a:endParaRPr lang="sr-Latn-RS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685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МЕТОДИКА РАЗВОЈА ГОВОРА</vt:lpstr>
      <vt:lpstr> Фазе језичког развоја деце </vt:lpstr>
      <vt:lpstr>Фазе језичког развоја деце</vt:lpstr>
      <vt:lpstr>Глобална фаза у развоју дечјег говора</vt:lpstr>
      <vt:lpstr>Артикулисани израз</vt:lpstr>
      <vt:lpstr>Језички говорни израз</vt:lpstr>
      <vt:lpstr>Општа начела језичког развоја деце</vt:lpstr>
      <vt:lpstr>Фазе језичког развоја деце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РАЗВОЈА ГОВОРА</dc:title>
  <dc:creator>Mirjana</dc:creator>
  <cp:lastModifiedBy>No-01</cp:lastModifiedBy>
  <cp:revision>26</cp:revision>
  <dcterms:created xsi:type="dcterms:W3CDTF">2017-02-21T23:24:03Z</dcterms:created>
  <dcterms:modified xsi:type="dcterms:W3CDTF">2020-02-10T20:10:07Z</dcterms:modified>
</cp:coreProperties>
</file>