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67" r:id="rId4"/>
    <p:sldId id="260" r:id="rId5"/>
    <p:sldId id="261" r:id="rId6"/>
    <p:sldId id="268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r-Cyrl-RS" dirty="0" smtClean="0">
                <a:latin typeface="Calibri" panose="020F0502020204030204" pitchFamily="34" charset="0"/>
                <a:cs typeface="Calibri" panose="020F0502020204030204" pitchFamily="34" charset="0"/>
              </a:rPr>
              <a:t>Значај правилног дисања и покретљивости говорних органа</a:t>
            </a:r>
            <a:endParaRPr lang="sr-Latn-R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1427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25188"/>
          </a:xfrm>
        </p:spPr>
        <p:txBody>
          <a:bodyPr>
            <a:normAutofit fontScale="90000"/>
          </a:bodyPr>
          <a:lstStyle/>
          <a:p>
            <a:r>
              <a:rPr lang="sr-Cyrl-RS" b="1" dirty="0" smtClean="0"/>
              <a:t>Значај правилног дисања</a:t>
            </a:r>
            <a:r>
              <a:rPr lang="sr-Latn-RS" dirty="0"/>
              <a:t/>
            </a:r>
            <a:br>
              <a:rPr lang="sr-Latn-RS" dirty="0"/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6566" y="1349298"/>
            <a:ext cx="9988046" cy="4561924"/>
          </a:xfrm>
        </p:spPr>
        <p:txBody>
          <a:bodyPr>
            <a:normAutofit/>
          </a:bodyPr>
          <a:lstStyle/>
          <a:p>
            <a:pPr algn="just"/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Правилан изговор гласова постиже се ако деца правилно, ритмично дишу. </a:t>
            </a:r>
            <a:endParaRPr lang="sr-Latn-R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Дисање деце овог узраста често зна да буде површно и неуједначено. </a:t>
            </a:r>
            <a:r>
              <a:rPr lang="sr-Cyrl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Исто </a:t>
            </a:r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тако веома често дишу на уста. Због неувежбаности дисања, тј. удисања а не издисања при говору, деца често не изговарају почетне, а нарочито завршне гласове или слогове речи. </a:t>
            </a:r>
            <a:endParaRPr lang="sr-Cyrl-RS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sr-Cyrl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Приликом </a:t>
            </a:r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привикавања деце на правилно дисање неопходно је научити их да правилно ходају, седе и уопште да имају правилан став тела. Ту спадају вежбе у правилном ходању, трчању, чучњу. </a:t>
            </a:r>
            <a:endParaRPr lang="sr-Cyrl-RS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sr-Cyrl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Циљ вежби дисања је да се постигне економично и правилно дисање.</a:t>
            </a:r>
          </a:p>
          <a:p>
            <a:pPr algn="just">
              <a:defRPr/>
            </a:pPr>
            <a:r>
              <a:rPr lang="sr-Cyrl-C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Вежбе </a:t>
            </a:r>
            <a:r>
              <a:rPr lang="sr-Cyrl-CS" sz="2000" dirty="0">
                <a:latin typeface="Calibri" panose="020F0502020204030204" pitchFamily="34" charset="0"/>
                <a:cs typeface="Calibri" panose="020F0502020204030204" pitchFamily="34" charset="0"/>
              </a:rPr>
              <a:t>дисања погодне су за сву децу; посебно ону која брзо говоре (брзоговорећа), муцају, а посебно служе као превентива говорним поремећајима.</a:t>
            </a:r>
          </a:p>
          <a:p>
            <a:endParaRPr lang="sr-Cyrl-RS" sz="1600" dirty="0" smtClean="0">
              <a:latin typeface="Calibri" panose="020F0502020204030204" pitchFamily="34" charset="0"/>
            </a:endParaRP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780527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534421" cy="702414"/>
          </a:xfrm>
        </p:spPr>
        <p:txBody>
          <a:bodyPr>
            <a:normAutofit fontScale="90000"/>
          </a:bodyPr>
          <a:lstStyle/>
          <a:p>
            <a:r>
              <a:rPr lang="sr-Cyrl-RS" b="1" dirty="0">
                <a:latin typeface="Calibri" panose="020F0502020204030204" pitchFamily="34" charset="0"/>
              </a:rPr>
              <a:t>Примере  вежби за добро дисање </a:t>
            </a:r>
            <a:r>
              <a:rPr lang="sr-Latn-RS" b="1" dirty="0">
                <a:latin typeface="Calibri" panose="020F0502020204030204" pitchFamily="34" charset="0"/>
              </a:rPr>
              <a:t/>
            </a:r>
            <a:br>
              <a:rPr lang="sr-Latn-RS" b="1" dirty="0">
                <a:latin typeface="Calibri" panose="020F0502020204030204" pitchFamily="34" charset="0"/>
              </a:rPr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416676" y="1828799"/>
            <a:ext cx="985233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	Удисати ваздух кроз нос, а </a:t>
            </a:r>
            <a:r>
              <a:rPr lang="sr-Cyrl-R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потом </a:t>
            </a:r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га испуштати полагано кроз уста. Ову вежбу поновити  неколико пута. </a:t>
            </a:r>
            <a:endParaRPr lang="sr-Latn-R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    Удисање ваздуха кроз нос, уз лагано подизање руку и састављање дланова изнад главе, испуштање ваздуха кроз уста уз лагано спуштање руку. Вежбе се настављају изговором вокала.</a:t>
            </a:r>
            <a:endParaRPr lang="sr-Latn-R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     Кратки удах, кратак издах (ААА).</a:t>
            </a:r>
            <a:endParaRPr lang="sr-Latn-R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     Дужи удах, дужи издах (АААААА).</a:t>
            </a:r>
            <a:endParaRPr lang="sr-Latn-R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     Још дужи удах, још дужи издах (ААААААААА).</a:t>
            </a:r>
            <a:endParaRPr lang="sr-Latn-R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      Вежбу треба поновити свим вокалима (А, Е, И, О, У).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721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Calibri" panose="020F0502020204030204" pitchFamily="34" charset="0"/>
              </a:rPr>
              <a:t>Дечје </a:t>
            </a:r>
            <a:r>
              <a:rPr lang="sr-Cyrl-RS" dirty="0">
                <a:latin typeface="Calibri" panose="020F0502020204030204" pitchFamily="34" charset="0"/>
              </a:rPr>
              <a:t>игре које </a:t>
            </a:r>
            <a:r>
              <a:rPr lang="sr-Cyrl-RS" dirty="0" smtClean="0">
                <a:latin typeface="Calibri" panose="020F0502020204030204" pitchFamily="34" charset="0"/>
              </a:rPr>
              <a:t>доприносе добром дисању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460809"/>
            <a:ext cx="9063812" cy="518531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sr-Cyrl-RS" sz="6400" dirty="0" smtClean="0">
                <a:latin typeface="Calibri" panose="020F0502020204030204" pitchFamily="34" charset="0"/>
              </a:rPr>
              <a:t>•</a:t>
            </a:r>
            <a:r>
              <a:rPr lang="sr-Cyrl-RS" sz="6400" dirty="0">
                <a:latin typeface="Calibri" panose="020F0502020204030204" pitchFamily="34" charset="0"/>
              </a:rPr>
              <a:t>	</a:t>
            </a:r>
            <a:r>
              <a:rPr lang="sr-Cyrl-RS" sz="5600" dirty="0">
                <a:latin typeface="Calibri" panose="020F0502020204030204" pitchFamily="34" charset="0"/>
              </a:rPr>
              <a:t>Дување у исцепкане </a:t>
            </a:r>
            <a:r>
              <a:rPr lang="sr-Cyrl-RS" sz="5600" dirty="0" smtClean="0">
                <a:latin typeface="Calibri" panose="020F0502020204030204" pitchFamily="34" charset="0"/>
              </a:rPr>
              <a:t> папириће</a:t>
            </a:r>
            <a:endParaRPr lang="sr-Latn-RS" sz="56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5600" dirty="0">
                <a:latin typeface="Calibri" panose="020F0502020204030204" pitchFamily="34" charset="0"/>
              </a:rPr>
              <a:t>•	Гашење пламена</a:t>
            </a:r>
            <a:endParaRPr lang="sr-Latn-RS" sz="56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5600" dirty="0">
                <a:latin typeface="Calibri" panose="020F0502020204030204" pitchFamily="34" charset="0"/>
              </a:rPr>
              <a:t>•	Узимање сока помоћу сламке</a:t>
            </a:r>
            <a:endParaRPr lang="sr-Latn-RS" sz="56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5600" dirty="0">
                <a:latin typeface="Calibri" panose="020F0502020204030204" pitchFamily="34" charset="0"/>
              </a:rPr>
              <a:t>•	Прављење мехурића у чаши са водом помоћу сламке</a:t>
            </a:r>
            <a:endParaRPr lang="sr-Latn-RS" sz="56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5600" dirty="0">
                <a:latin typeface="Calibri" panose="020F0502020204030204" pitchFamily="34" charset="0"/>
              </a:rPr>
              <a:t>•	Дување балона</a:t>
            </a:r>
            <a:endParaRPr lang="sr-Latn-RS" sz="56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5600" dirty="0">
                <a:latin typeface="Calibri" panose="020F0502020204030204" pitchFamily="34" charset="0"/>
              </a:rPr>
              <a:t>•	Прављење </a:t>
            </a:r>
            <a:r>
              <a:rPr lang="sr-Cyrl-RS" sz="5600" dirty="0" err="1">
                <a:latin typeface="Calibri" panose="020F0502020204030204" pitchFamily="34" charset="0"/>
              </a:rPr>
              <a:t>балончића</a:t>
            </a:r>
            <a:endParaRPr lang="sr-Latn-RS" sz="56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5600" dirty="0">
                <a:latin typeface="Calibri" panose="020F0502020204030204" pitchFamily="34" charset="0"/>
              </a:rPr>
              <a:t>•	Грготањем воде вежба се издисање </a:t>
            </a:r>
            <a:r>
              <a:rPr lang="sr-Cyrl-RS" sz="5600" dirty="0" err="1">
                <a:latin typeface="Calibri" panose="020F0502020204030204" pitchFamily="34" charset="0"/>
              </a:rPr>
              <a:t>вааздуха</a:t>
            </a:r>
            <a:r>
              <a:rPr lang="sr-Cyrl-RS" sz="5600" dirty="0">
                <a:latin typeface="Calibri" panose="020F0502020204030204" pitchFamily="34" charset="0"/>
              </a:rPr>
              <a:t> и изговор групе гласова: гр, </a:t>
            </a:r>
            <a:r>
              <a:rPr lang="sr-Cyrl-RS" sz="5600" dirty="0" err="1">
                <a:latin typeface="Calibri" panose="020F0502020204030204" pitchFamily="34" charset="0"/>
              </a:rPr>
              <a:t>хр</a:t>
            </a:r>
            <a:r>
              <a:rPr lang="sr-Cyrl-RS" sz="5600" dirty="0">
                <a:latin typeface="Calibri" panose="020F0502020204030204" pitchFamily="34" charset="0"/>
              </a:rPr>
              <a:t>.</a:t>
            </a:r>
            <a:endParaRPr lang="sr-Latn-RS" sz="56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5600" dirty="0">
                <a:latin typeface="Calibri" panose="020F0502020204030204" pitchFamily="34" charset="0"/>
              </a:rPr>
              <a:t>•	Звиждањем и звиждукањем устима вежба се издисање ваздуха и изговор струјног гласа (фрикатива) Ф (фи – </a:t>
            </a:r>
            <a:r>
              <a:rPr lang="sr-Cyrl-RS" sz="5600" dirty="0" err="1">
                <a:latin typeface="Calibri" panose="020F0502020204030204" pitchFamily="34" charset="0"/>
              </a:rPr>
              <a:t>фа</a:t>
            </a:r>
            <a:r>
              <a:rPr lang="sr-Cyrl-RS" sz="5600" dirty="0">
                <a:latin typeface="Calibri" panose="020F0502020204030204" pitchFamily="34" charset="0"/>
              </a:rPr>
              <a:t> – </a:t>
            </a:r>
            <a:r>
              <a:rPr lang="sr-Cyrl-RS" sz="5600" dirty="0" err="1">
                <a:latin typeface="Calibri" panose="020F0502020204030204" pitchFamily="34" charset="0"/>
              </a:rPr>
              <a:t>фо</a:t>
            </a:r>
            <a:r>
              <a:rPr lang="sr-Cyrl-RS" sz="5600" dirty="0">
                <a:latin typeface="Calibri" panose="020F0502020204030204" pitchFamily="34" charset="0"/>
              </a:rPr>
              <a:t> – </a:t>
            </a:r>
            <a:r>
              <a:rPr lang="sr-Cyrl-RS" sz="5600" dirty="0" err="1">
                <a:latin typeface="Calibri" panose="020F0502020204030204" pitchFamily="34" charset="0"/>
              </a:rPr>
              <a:t>фе</a:t>
            </a:r>
            <a:r>
              <a:rPr lang="sr-Cyrl-RS" sz="5600" dirty="0">
                <a:latin typeface="Calibri" panose="020F0502020204030204" pitchFamily="34" charset="0"/>
              </a:rPr>
              <a:t> - </a:t>
            </a:r>
            <a:r>
              <a:rPr lang="sr-Cyrl-RS" sz="5600" dirty="0" err="1">
                <a:latin typeface="Calibri" panose="020F0502020204030204" pitchFamily="34" charset="0"/>
              </a:rPr>
              <a:t>фу</a:t>
            </a:r>
            <a:r>
              <a:rPr lang="sr-Cyrl-RS" sz="5600" dirty="0">
                <a:latin typeface="Calibri" panose="020F0502020204030204" pitchFamily="34" charset="0"/>
              </a:rPr>
              <a:t>) у разним мелодијама и ономатопејама.</a:t>
            </a:r>
            <a:endParaRPr lang="sr-Latn-RS" sz="56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5600" dirty="0">
                <a:latin typeface="Calibri" panose="020F0502020204030204" pitchFamily="34" charset="0"/>
              </a:rPr>
              <a:t>•	Усисавањем и издувавањем ваздуха кроз зубе вежба се изговор дентала.</a:t>
            </a:r>
            <a:endParaRPr lang="sr-Latn-RS" sz="56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5600" dirty="0">
                <a:latin typeface="Calibri" panose="020F0502020204030204" pitchFamily="34" charset="0"/>
              </a:rPr>
              <a:t>•	Деца су лептири или пчелице, лепршају крилима (рукама) и миришу цвеће, дубоко удишу мирис који дуже задржавају у плућима.</a:t>
            </a:r>
            <a:endParaRPr lang="sr-Latn-RS" sz="56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5600" dirty="0" smtClean="0">
                <a:latin typeface="Calibri" panose="020F0502020204030204" pitchFamily="34" charset="0"/>
              </a:rPr>
              <a:t>•</a:t>
            </a:r>
            <a:r>
              <a:rPr lang="sr-Cyrl-RS" sz="5600" dirty="0">
                <a:latin typeface="Calibri" panose="020F0502020204030204" pitchFamily="34" charset="0"/>
              </a:rPr>
              <a:t>	Локомотива пушта пару: ф..., ш...</a:t>
            </a:r>
            <a:endParaRPr lang="sr-Latn-RS" sz="56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5600" dirty="0">
                <a:latin typeface="Calibri" panose="020F0502020204030204" pitchFamily="34" charset="0"/>
              </a:rPr>
              <a:t>•	Зуји пчела: з..., з</a:t>
            </a:r>
            <a:r>
              <a:rPr lang="sr-Cyrl-RS" sz="5600" dirty="0" smtClean="0">
                <a:latin typeface="Calibri" panose="020F0502020204030204" pitchFamily="34" charset="0"/>
              </a:rPr>
              <a:t>...</a:t>
            </a:r>
            <a:endParaRPr lang="sr-Cyrl-RS" sz="56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5600" dirty="0" smtClean="0">
                <a:latin typeface="Calibri" panose="020F0502020204030204" pitchFamily="34" charset="0"/>
              </a:rPr>
              <a:t>•</a:t>
            </a:r>
            <a:r>
              <a:rPr lang="sr-Cyrl-RS" sz="5600" dirty="0">
                <a:latin typeface="Calibri" panose="020F0502020204030204" pitchFamily="34" charset="0"/>
              </a:rPr>
              <a:t>	Чај – јело је вруће па га хладимо: ф...ф...</a:t>
            </a:r>
            <a:endParaRPr lang="sr-Latn-RS" sz="56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5600" dirty="0" smtClean="0">
                <a:latin typeface="Calibri" panose="020F0502020204030204" pitchFamily="34" charset="0"/>
              </a:rPr>
              <a:t>•</a:t>
            </a:r>
            <a:r>
              <a:rPr lang="sr-Cyrl-RS" sz="5600" dirty="0">
                <a:latin typeface="Calibri" panose="020F0502020204030204" pitchFamily="34" charset="0"/>
              </a:rPr>
              <a:t>	Зујање мушице се чује најпре издалека па се приближава и опет удаљује (јачина звука): </a:t>
            </a:r>
            <a:r>
              <a:rPr lang="sr-Cyrl-RS" sz="5600" dirty="0" err="1">
                <a:latin typeface="Calibri" panose="020F0502020204030204" pitchFamily="34" charset="0"/>
              </a:rPr>
              <a:t>зу</a:t>
            </a:r>
            <a:r>
              <a:rPr lang="sr-Cyrl-RS" sz="5600" dirty="0">
                <a:latin typeface="Calibri" panose="020F0502020204030204" pitchFamily="34" charset="0"/>
              </a:rPr>
              <a:t>...</a:t>
            </a:r>
            <a:r>
              <a:rPr lang="sr-Cyrl-RS" sz="5600" dirty="0" err="1">
                <a:latin typeface="Calibri" panose="020F0502020204030204" pitchFamily="34" charset="0"/>
              </a:rPr>
              <a:t>зу</a:t>
            </a:r>
            <a:r>
              <a:rPr lang="sr-Cyrl-RS" sz="5600" dirty="0">
                <a:latin typeface="Calibri" panose="020F0502020204030204" pitchFamily="34" charset="0"/>
              </a:rPr>
              <a:t>...</a:t>
            </a:r>
            <a:endParaRPr lang="sr-Latn-RS" sz="56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5600" dirty="0">
                <a:latin typeface="Calibri" panose="020F0502020204030204" pitchFamily="34" charset="0"/>
              </a:rPr>
              <a:t>•	Чује се шум ветра (непрекидно ф...) и шуштање лишћа или падање кише (ш...)</a:t>
            </a:r>
            <a:endParaRPr lang="sr-Latn-RS" sz="56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5600" dirty="0">
                <a:latin typeface="Calibri" panose="020F0502020204030204" pitchFamily="34" charset="0"/>
              </a:rPr>
              <a:t>•	Брод труби: ту...ту...</a:t>
            </a:r>
            <a:endParaRPr lang="sr-Latn-RS" sz="5600" dirty="0">
              <a:latin typeface="Calibri" panose="020F0502020204030204" pitchFamily="34" charset="0"/>
            </a:endParaRP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250588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03246"/>
          </a:xfrm>
        </p:spPr>
        <p:txBody>
          <a:bodyPr>
            <a:normAutofit fontScale="90000"/>
          </a:bodyPr>
          <a:lstStyle/>
          <a:p>
            <a:r>
              <a:rPr lang="sr-Cyrl-RS" b="1" dirty="0" smtClean="0"/>
              <a:t> </a:t>
            </a:r>
            <a:r>
              <a:rPr lang="sr-Cyrl-RS" b="1" dirty="0"/>
              <a:t>Вежбе  модулације говорних органа</a:t>
            </a:r>
            <a:r>
              <a:rPr lang="sr-Latn-RS" dirty="0"/>
              <a:t/>
            </a:r>
            <a:br>
              <a:rPr lang="sr-Latn-RS" dirty="0"/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4985" y="1237785"/>
            <a:ext cx="9809627" cy="4673437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sr-Cyrl-RS" sz="1600" dirty="0" smtClean="0">
                <a:latin typeface="Calibri" panose="020F0502020204030204" pitchFamily="34" charset="0"/>
              </a:rPr>
              <a:t>         </a:t>
            </a:r>
          </a:p>
          <a:p>
            <a:pPr marL="0" indent="0" algn="just">
              <a:buNone/>
            </a:pPr>
            <a:r>
              <a:rPr lang="sr-Cyrl-CS" sz="5500" dirty="0">
                <a:latin typeface="Calibri" panose="020F0502020204030204" pitchFamily="34" charset="0"/>
                <a:cs typeface="Calibri" panose="020F0502020204030204" pitchFamily="34" charset="0"/>
              </a:rPr>
              <a:t>Од велике су важности </a:t>
            </a:r>
            <a:r>
              <a:rPr lang="sr-Cyrl-CS" sz="5500" dirty="0" smtClean="0">
                <a:latin typeface="Calibri" panose="020F0502020204030204" pitchFamily="34" charset="0"/>
                <a:cs typeface="Calibri" panose="020F0502020204030204" pitchFamily="34" charset="0"/>
              </a:rPr>
              <a:t> вежбе </a:t>
            </a:r>
            <a:r>
              <a:rPr lang="sr-Cyrl-CS" sz="5500" dirty="0">
                <a:latin typeface="Calibri" panose="020F0502020204030204" pitchFamily="34" charset="0"/>
                <a:cs typeface="Calibri" panose="020F0502020204030204" pitchFamily="34" charset="0"/>
              </a:rPr>
              <a:t>говорних органа, нарочито покретних говорних органа (артикулатора). </a:t>
            </a:r>
          </a:p>
          <a:p>
            <a:pPr algn="just"/>
            <a:r>
              <a:rPr lang="sr-Cyrl-CS" sz="5500" dirty="0">
                <a:latin typeface="Calibri" panose="020F0502020204030204" pitchFamily="34" charset="0"/>
                <a:cs typeface="Calibri" panose="020F0502020204030204" pitchFamily="34" charset="0"/>
              </a:rPr>
              <a:t>То су вежбе за покретљивост језика, као и моторичке вежбе усана и образа, доње вилице и вежбе моторике меког непца.</a:t>
            </a:r>
            <a:r>
              <a:rPr lang="sr-Cyrl-CS" sz="55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just"/>
            <a:r>
              <a:rPr lang="sr-Cyrl-CS" sz="5500" dirty="0">
                <a:latin typeface="Calibri" panose="020F0502020204030204" pitchFamily="34" charset="0"/>
                <a:cs typeface="Calibri" panose="020F0502020204030204" pitchFamily="34" charset="0"/>
              </a:rPr>
              <a:t>Овим вежбама можемо успешно отклонити одступања у артикулацији, а такође и неке говорне поремећаје и мане.  </a:t>
            </a:r>
            <a:endParaRPr lang="sr-Cyrl-RS" sz="5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endParaRPr lang="sr-Cyrl-RS" sz="5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sr-Cyrl-RS" sz="5500" dirty="0" smtClean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sr-Cyrl-RS" sz="55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Вежбе </a:t>
            </a:r>
            <a:r>
              <a:rPr lang="sr-Cyrl-RS" sz="5500" b="1" dirty="0">
                <a:latin typeface="Calibri" panose="020F0502020204030204" pitchFamily="34" charset="0"/>
                <a:cs typeface="Calibri" panose="020F0502020204030204" pitchFamily="34" charset="0"/>
              </a:rPr>
              <a:t>покретљивости језика</a:t>
            </a:r>
            <a:endParaRPr lang="sr-Latn-RS" sz="55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sr-Cyrl-RS" sz="5500" dirty="0">
                <a:latin typeface="Calibri" panose="020F0502020204030204" pitchFamily="34" charset="0"/>
                <a:cs typeface="Calibri" panose="020F0502020204030204" pitchFamily="34" charset="0"/>
              </a:rPr>
              <a:t>•	Облизујем се – </a:t>
            </a:r>
            <a:r>
              <a:rPr lang="sr-Cyrl-RS" sz="5500" dirty="0" err="1">
                <a:latin typeface="Calibri" panose="020F0502020204030204" pitchFamily="34" charset="0"/>
                <a:cs typeface="Calibri" panose="020F0502020204030204" pitchFamily="34" charset="0"/>
              </a:rPr>
              <a:t>плажење</a:t>
            </a:r>
            <a:r>
              <a:rPr lang="sr-Cyrl-RS" sz="5500" dirty="0">
                <a:latin typeface="Calibri" panose="020F0502020204030204" pitchFamily="34" charset="0"/>
                <a:cs typeface="Calibri" panose="020F0502020204030204" pitchFamily="34" charset="0"/>
              </a:rPr>
              <a:t> језика што више према бради; што више према носу; повлачење језика, што више, у унутрашњост усне дупље; покретање језика из левог у десни угао усана; додиривање врхом језика горње и доње усне; облизивање усана – врхом језика слева удесно и обрнуто.</a:t>
            </a:r>
            <a:endParaRPr lang="sr-Latn-RS" sz="5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sr-Cyrl-RS" sz="5500" dirty="0">
                <a:latin typeface="Calibri" panose="020F0502020204030204" pitchFamily="34" charset="0"/>
                <a:cs typeface="Calibri" panose="020F0502020204030204" pitchFamily="34" charset="0"/>
              </a:rPr>
              <a:t>•	Црвен јарац по кошари скаче – додиривање врхом језика унутрашњих страна образа, наизменично десног па левог; пресавијање језика надоле (врх језика се налази иза секутића, а средина додирује ивицу непца); пресавијање језика нагоре (врх језика са тврдог непца помера се ка меком непцу).</a:t>
            </a:r>
            <a:endParaRPr lang="sr-Latn-RS" sz="5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sr-Cyrl-RS" sz="5500" dirty="0">
                <a:latin typeface="Calibri" panose="020F0502020204030204" pitchFamily="34" charset="0"/>
                <a:cs typeface="Calibri" panose="020F0502020204030204" pitchFamily="34" charset="0"/>
              </a:rPr>
              <a:t>•	Коњски кас – клокотање уз удисање ваздуха.</a:t>
            </a:r>
            <a:endParaRPr lang="sr-Latn-RS" sz="5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sr-Cyrl-RS" sz="5500" dirty="0">
                <a:latin typeface="Calibri" panose="020F0502020204030204" pitchFamily="34" charset="0"/>
                <a:cs typeface="Calibri" panose="020F0502020204030204" pitchFamily="34" charset="0"/>
              </a:rPr>
              <a:t>•	Цоктање - уз удисање ваздуха. </a:t>
            </a:r>
            <a:endParaRPr lang="sr-Latn-RS" sz="5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sr-Cyrl-RS" sz="5500" dirty="0">
                <a:latin typeface="Calibri" panose="020F0502020204030204" pitchFamily="34" charset="0"/>
                <a:cs typeface="Calibri" panose="020F0502020204030204" pitchFamily="34" charset="0"/>
              </a:rPr>
              <a:t>•	Р се котрља – треперење језика (</a:t>
            </a:r>
            <a:r>
              <a:rPr lang="sr-Cyrl-RS" sz="5500" dirty="0" err="1">
                <a:latin typeface="Calibri" panose="020F0502020204030204" pitchFamily="34" charset="0"/>
                <a:cs typeface="Calibri" panose="020F0502020204030204" pitchFamily="34" charset="0"/>
              </a:rPr>
              <a:t>ррррр</a:t>
            </a:r>
            <a:r>
              <a:rPr lang="sr-Cyrl-RS" sz="5500" dirty="0">
                <a:latin typeface="Calibri" panose="020F0502020204030204" pitchFamily="34" charset="0"/>
                <a:cs typeface="Calibri" panose="020F0502020204030204" pitchFamily="34" charset="0"/>
              </a:rPr>
              <a:t> – кад се нешто о нешто трља, </a:t>
            </a:r>
            <a:r>
              <a:rPr lang="sr-Cyrl-RS" sz="5500" dirty="0" err="1">
                <a:latin typeface="Calibri" panose="020F0502020204030204" pitchFamily="34" charset="0"/>
                <a:cs typeface="Calibri" panose="020F0502020204030204" pitchFamily="34" charset="0"/>
              </a:rPr>
              <a:t>ррррр</a:t>
            </a:r>
            <a:r>
              <a:rPr lang="sr-Cyrl-RS" sz="5500" dirty="0">
                <a:latin typeface="Calibri" panose="020F0502020204030204" pitchFamily="34" charset="0"/>
                <a:cs typeface="Calibri" panose="020F0502020204030204" pitchFamily="34" charset="0"/>
              </a:rPr>
              <a:t> – кад се нешто нечим дрља ), </a:t>
            </a:r>
            <a:r>
              <a:rPr lang="sr-Cyrl-RS" sz="5500" dirty="0" err="1">
                <a:latin typeface="Calibri" panose="020F0502020204030204" pitchFamily="34" charset="0"/>
                <a:cs typeface="Calibri" panose="020F0502020204030204" pitchFamily="34" charset="0"/>
              </a:rPr>
              <a:t>ррррр</a:t>
            </a:r>
            <a:r>
              <a:rPr lang="sr-Cyrl-RS" sz="5500" dirty="0">
                <a:latin typeface="Calibri" panose="020F0502020204030204" pitchFamily="34" charset="0"/>
                <a:cs typeface="Calibri" panose="020F0502020204030204" pitchFamily="34" charset="0"/>
              </a:rPr>
              <a:t> – кад нешто кроз нешто срља, </a:t>
            </a:r>
            <a:r>
              <a:rPr lang="sr-Cyrl-RS" sz="5500" dirty="0" err="1">
                <a:latin typeface="Calibri" panose="020F0502020204030204" pitchFamily="34" charset="0"/>
                <a:cs typeface="Calibri" panose="020F0502020204030204" pitchFamily="34" charset="0"/>
              </a:rPr>
              <a:t>ррррр</a:t>
            </a:r>
            <a:r>
              <a:rPr lang="sr-Cyrl-RS" sz="5500" dirty="0">
                <a:latin typeface="Calibri" panose="020F0502020204030204" pitchFamily="34" charset="0"/>
                <a:cs typeface="Calibri" panose="020F0502020204030204" pitchFamily="34" charset="0"/>
              </a:rPr>
              <a:t> – кад се нешто низ нешто котрља...Д. </a:t>
            </a:r>
            <a:r>
              <a:rPr lang="sr-Cyrl-RS" sz="5500" dirty="0" smtClean="0">
                <a:latin typeface="Calibri" panose="020F0502020204030204" pitchFamily="34" charset="0"/>
                <a:cs typeface="Calibri" panose="020F0502020204030204" pitchFamily="34" charset="0"/>
              </a:rPr>
              <a:t>Радовић</a:t>
            </a:r>
          </a:p>
          <a:p>
            <a:pPr marL="0" indent="0" algn="just">
              <a:buNone/>
            </a:pPr>
            <a:endParaRPr lang="sr-Latn-RS" sz="5500" dirty="0">
              <a:latin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sr-Latn-RS" sz="5500" dirty="0">
                <a:latin typeface="Calibri" panose="020F0502020204030204" pitchFamily="34" charset="0"/>
              </a:rPr>
              <a:t> 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496717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RS" dirty="0" smtClean="0"/>
          </a:p>
          <a:p>
            <a:endParaRPr lang="sr-Cyrl-RS" dirty="0"/>
          </a:p>
          <a:p>
            <a:endParaRPr lang="sr-Cyrl-RS" dirty="0" smtClean="0"/>
          </a:p>
          <a:p>
            <a:endParaRPr lang="sr-Cyrl-RS" dirty="0"/>
          </a:p>
          <a:p>
            <a:endParaRPr lang="sr-Cyrl-RS" dirty="0" smtClean="0"/>
          </a:p>
          <a:p>
            <a:endParaRPr lang="sr-Cyrl-RS" dirty="0"/>
          </a:p>
          <a:p>
            <a:endParaRPr lang="sr-Cyrl-RS" dirty="0" smtClean="0"/>
          </a:p>
          <a:p>
            <a:endParaRPr lang="sr-Cyrl-RS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048000" y="2274838"/>
            <a:ext cx="77444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r-Cyrl-RS" sz="2000" b="1" dirty="0">
                <a:latin typeface="Calibri" panose="020F0502020204030204" pitchFamily="34" charset="0"/>
              </a:rPr>
              <a:t>Моторичке вежбе усана и образа</a:t>
            </a:r>
            <a:endParaRPr lang="sr-Latn-RS" sz="2000" b="1" dirty="0">
              <a:latin typeface="Calibri" panose="020F0502020204030204" pitchFamily="34" charset="0"/>
            </a:endParaRPr>
          </a:p>
          <a:p>
            <a:pPr algn="just"/>
            <a:r>
              <a:rPr lang="sr-Cyrl-RS" sz="2000" dirty="0">
                <a:latin typeface="Calibri" panose="020F0502020204030204" pitchFamily="34" charset="0"/>
              </a:rPr>
              <a:t>•	Смејем се – развлачење усана у осмех;</a:t>
            </a:r>
            <a:endParaRPr lang="sr-Latn-RS" sz="2000" dirty="0">
              <a:latin typeface="Calibri" panose="020F0502020204030204" pitchFamily="34" charset="0"/>
            </a:endParaRPr>
          </a:p>
          <a:p>
            <a:pPr algn="just"/>
            <a:r>
              <a:rPr lang="sr-Cyrl-RS" sz="2000" dirty="0">
                <a:latin typeface="Calibri" panose="020F0502020204030204" pitchFamily="34" charset="0"/>
              </a:rPr>
              <a:t>•	Кисело се смејем – развлачење усана наизменично у десну и у леву страну;</a:t>
            </a:r>
            <a:endParaRPr lang="sr-Latn-RS" sz="2000" dirty="0">
              <a:latin typeface="Calibri" panose="020F0502020204030204" pitchFamily="34" charset="0"/>
            </a:endParaRPr>
          </a:p>
          <a:p>
            <a:pPr algn="just"/>
            <a:r>
              <a:rPr lang="sr-Cyrl-RS" sz="2000" dirty="0">
                <a:latin typeface="Calibri" panose="020F0502020204030204" pitchFamily="34" charset="0"/>
              </a:rPr>
              <a:t>•	Дођи да те пољубим – скупљање усана за пољубац;</a:t>
            </a:r>
            <a:endParaRPr lang="sr-Latn-RS" sz="2000" dirty="0">
              <a:latin typeface="Calibri" panose="020F0502020204030204" pitchFamily="34" charset="0"/>
            </a:endParaRPr>
          </a:p>
          <a:p>
            <a:pPr algn="just"/>
            <a:r>
              <a:rPr lang="sr-Cyrl-RS" sz="2000" dirty="0">
                <a:latin typeface="Calibri" panose="020F0502020204030204" pitchFamily="34" charset="0"/>
              </a:rPr>
              <a:t>•	Ја сам мало мајмунче – истурање заокружених усана;</a:t>
            </a:r>
            <a:endParaRPr lang="sr-Latn-RS" sz="2000" dirty="0">
              <a:latin typeface="Calibri" panose="020F0502020204030204" pitchFamily="34" charset="0"/>
            </a:endParaRPr>
          </a:p>
          <a:p>
            <a:pPr algn="just"/>
            <a:r>
              <a:rPr lang="sr-Cyrl-RS" sz="2000" dirty="0">
                <a:latin typeface="Calibri" panose="020F0502020204030204" pitchFamily="34" charset="0"/>
              </a:rPr>
              <a:t>•	Пуна су ми уста – надувавање образа, прво оба, затим левог и десног</a:t>
            </a:r>
            <a:endParaRPr lang="sr-Latn-RS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733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58641"/>
          </a:xfrm>
        </p:spPr>
        <p:txBody>
          <a:bodyPr/>
          <a:lstStyle/>
          <a:p>
            <a:r>
              <a:rPr lang="sr-Cyrl-RS" b="1" dirty="0"/>
              <a:t>Вежбе  модулације говорних органа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382751"/>
            <a:ext cx="8915400" cy="45284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1600" dirty="0" smtClean="0">
                <a:latin typeface="Calibri" panose="020F0502020204030204" pitchFamily="34" charset="0"/>
              </a:rPr>
              <a:t>     </a:t>
            </a:r>
          </a:p>
          <a:p>
            <a:pPr marL="0" indent="0">
              <a:buNone/>
            </a:pPr>
            <a:r>
              <a:rPr lang="sr-Cyrl-RS" sz="1600" b="1" dirty="0">
                <a:latin typeface="Calibri" panose="020F0502020204030204" pitchFamily="34" charset="0"/>
              </a:rPr>
              <a:t> </a:t>
            </a:r>
            <a:r>
              <a:rPr lang="sr-Cyrl-RS" sz="1600" b="1" dirty="0" smtClean="0">
                <a:latin typeface="Calibri" panose="020F0502020204030204" pitchFamily="34" charset="0"/>
              </a:rPr>
              <a:t>     Вежбе </a:t>
            </a:r>
            <a:r>
              <a:rPr lang="sr-Cyrl-RS" sz="1600" b="1" dirty="0">
                <a:latin typeface="Calibri" panose="020F0502020204030204" pitchFamily="34" charset="0"/>
              </a:rPr>
              <a:t>моторике доње вилице</a:t>
            </a:r>
            <a:endParaRPr lang="sr-Latn-RS" sz="1600" b="1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1600" dirty="0">
                <a:latin typeface="Calibri" panose="020F0502020204030204" pitchFamily="34" charset="0"/>
              </a:rPr>
              <a:t>•	Лаку ноћ – имитирање зевања – спуштање доње вилице;</a:t>
            </a:r>
            <a:endParaRPr lang="sr-Latn-RS" sz="16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1600" dirty="0">
                <a:latin typeface="Calibri" panose="020F0502020204030204" pitchFamily="34" charset="0"/>
              </a:rPr>
              <a:t>•	Правим керефеке – хоризонтално померање доње вилице у леву и десну страну наизменично; истурање доње вилице, њено померање унапред.</a:t>
            </a:r>
            <a:endParaRPr lang="sr-Latn-RS" sz="16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sr-Latn-RS" sz="16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1600" b="1" dirty="0" smtClean="0">
                <a:latin typeface="Calibri" panose="020F0502020204030204" pitchFamily="34" charset="0"/>
              </a:rPr>
              <a:t>       Вежбе </a:t>
            </a:r>
            <a:r>
              <a:rPr lang="sr-Cyrl-RS" sz="1600" b="1" dirty="0">
                <a:latin typeface="Calibri" panose="020F0502020204030204" pitchFamily="34" charset="0"/>
              </a:rPr>
              <a:t>моторике меког непца</a:t>
            </a:r>
            <a:endParaRPr lang="sr-Latn-RS" sz="1600" b="1" dirty="0">
              <a:latin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r-Cyrl-RS" sz="1600" dirty="0">
                <a:latin typeface="Calibri" panose="020F0502020204030204" pitchFamily="34" charset="0"/>
              </a:rPr>
              <a:t>	Ух, та прехлада – имитирање </a:t>
            </a:r>
            <a:r>
              <a:rPr lang="sr-Cyrl-RS" sz="1600" dirty="0" err="1">
                <a:latin typeface="Calibri" panose="020F0502020204030204" pitchFamily="34" charset="0"/>
              </a:rPr>
              <a:t>кашља</a:t>
            </a:r>
            <a:r>
              <a:rPr lang="sr-Cyrl-RS" sz="1600" dirty="0">
                <a:latin typeface="Calibri" panose="020F0502020204030204" pitchFamily="34" charset="0"/>
              </a:rPr>
              <a:t>;</a:t>
            </a:r>
            <a:endParaRPr lang="sr-Latn-RS" sz="16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1600" dirty="0">
                <a:latin typeface="Calibri" panose="020F0502020204030204" pitchFamily="34" charset="0"/>
              </a:rPr>
              <a:t>•	Прогутаћу лек – имитирање гутања;</a:t>
            </a:r>
            <a:endParaRPr lang="sr-Latn-RS" sz="16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1600" dirty="0">
                <a:latin typeface="Calibri" panose="020F0502020204030204" pitchFamily="34" charset="0"/>
              </a:rPr>
              <a:t>•	Испраћу грло – грготање воде.</a:t>
            </a:r>
            <a:endParaRPr lang="sr-Latn-RS" sz="16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8916490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8869" y="624110"/>
            <a:ext cx="9965744" cy="1193539"/>
          </a:xfrm>
        </p:spPr>
        <p:txBody>
          <a:bodyPr>
            <a:normAutofit fontScale="90000"/>
          </a:bodyPr>
          <a:lstStyle/>
          <a:p>
            <a:r>
              <a:rPr lang="sr-Cyrl-RS" b="1" dirty="0"/>
              <a:t>Вежбе за фонетску гимнастику:</a:t>
            </a:r>
            <a:r>
              <a:rPr lang="sr-Latn-RS" dirty="0"/>
              <a:t/>
            </a:r>
            <a:br>
              <a:rPr lang="sr-Latn-RS" dirty="0"/>
            </a:br>
            <a:r>
              <a:rPr lang="sr-Cyrl-RS" sz="2700" dirty="0"/>
              <a:t>стимулисање развоја говора путем одабраних покрета</a:t>
            </a:r>
            <a:r>
              <a:rPr lang="sr-Latn-RS" dirty="0"/>
              <a:t/>
            </a:r>
            <a:br>
              <a:rPr lang="sr-Latn-RS" dirty="0"/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1359" y="1817648"/>
            <a:ext cx="10112026" cy="4728118"/>
          </a:xfrm>
        </p:spPr>
        <p:txBody>
          <a:bodyPr>
            <a:normAutofit lnSpcReduction="10000"/>
          </a:bodyPr>
          <a:lstStyle/>
          <a:p>
            <a:r>
              <a:rPr lang="sr-Cyrl-RS" sz="1600" dirty="0">
                <a:latin typeface="Calibri" panose="020F0502020204030204" pitchFamily="34" charset="0"/>
              </a:rPr>
              <a:t>Одавно је позната веза спретности руке и говора. У</a:t>
            </a:r>
            <a:r>
              <a:rPr lang="sr-Cyrl-RS" sz="1600" dirty="0" smtClean="0">
                <a:latin typeface="Calibri" panose="020F0502020204030204" pitchFamily="34" charset="0"/>
              </a:rPr>
              <a:t>склађени </a:t>
            </a:r>
            <a:r>
              <a:rPr lang="sr-Cyrl-RS" sz="1600" dirty="0">
                <a:latin typeface="Calibri" panose="020F0502020204030204" pitchFamily="34" charset="0"/>
              </a:rPr>
              <a:t>покрети руку, делују на </a:t>
            </a:r>
            <a:r>
              <a:rPr lang="sr-Cyrl-RS" sz="1600" dirty="0" err="1">
                <a:latin typeface="Calibri" panose="020F0502020204030204" pitchFamily="34" charset="0"/>
              </a:rPr>
              <a:t>сензомоторни</a:t>
            </a:r>
            <a:r>
              <a:rPr lang="sr-Cyrl-RS" sz="1600" dirty="0">
                <a:latin typeface="Calibri" panose="020F0502020204030204" pitchFamily="34" charset="0"/>
              </a:rPr>
              <a:t> развој. </a:t>
            </a:r>
            <a:endParaRPr lang="sr-Cyrl-RS" sz="1600" dirty="0" smtClean="0">
              <a:latin typeface="Calibri" panose="020F0502020204030204" pitchFamily="34" charset="0"/>
            </a:endParaRPr>
          </a:p>
          <a:p>
            <a:r>
              <a:rPr lang="sr-Cyrl-RS" sz="1600" dirty="0" smtClean="0">
                <a:latin typeface="Calibri" panose="020F0502020204030204" pitchFamily="34" charset="0"/>
              </a:rPr>
              <a:t>Као </a:t>
            </a:r>
            <a:r>
              <a:rPr lang="sr-Cyrl-RS" sz="1600" dirty="0">
                <a:latin typeface="Calibri" panose="020F0502020204030204" pitchFamily="34" charset="0"/>
              </a:rPr>
              <a:t>допуна горе наведеним вежбама за правилну артикулацију гласова, управо због наведеног, издвајају се вежбе за фонетску гимнастику</a:t>
            </a:r>
            <a:r>
              <a:rPr lang="sr-Cyrl-RS" sz="1600" dirty="0" smtClean="0">
                <a:latin typeface="Calibri" panose="020F0502020204030204" pitchFamily="34" charset="0"/>
              </a:rPr>
              <a:t>. Неколико примера:</a:t>
            </a:r>
          </a:p>
          <a:p>
            <a:pPr marL="0" indent="0">
              <a:buNone/>
            </a:pPr>
            <a:r>
              <a:rPr lang="sr-Cyrl-RS" sz="1600" b="1" dirty="0" smtClean="0">
                <a:latin typeface="Calibri" panose="020F0502020204030204" pitchFamily="34" charset="0"/>
              </a:rPr>
              <a:t>      Глас </a:t>
            </a:r>
            <a:r>
              <a:rPr lang="sr-Cyrl-RS" sz="1600" b="1" dirty="0">
                <a:latin typeface="Calibri" panose="020F0502020204030204" pitchFamily="34" charset="0"/>
              </a:rPr>
              <a:t>Ћ</a:t>
            </a:r>
            <a:endParaRPr lang="sr-Latn-RS" sz="16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1600" dirty="0">
                <a:latin typeface="Calibri" panose="020F0502020204030204" pitchFamily="34" charset="0"/>
              </a:rPr>
              <a:t>1.Почетни став стојећи, изводити покрете хватања једном па другом руком уз изговор „ЋАП - ЋАП“.</a:t>
            </a:r>
            <a:endParaRPr lang="sr-Latn-RS" sz="16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1600" dirty="0">
                <a:latin typeface="Calibri" panose="020F0502020204030204" pitchFamily="34" charset="0"/>
              </a:rPr>
              <a:t>2.Осмислити </a:t>
            </a:r>
            <a:r>
              <a:rPr lang="sr-Cyrl-RS" sz="1600" dirty="0" err="1">
                <a:latin typeface="Calibri" panose="020F0502020204030204" pitchFamily="34" charset="0"/>
              </a:rPr>
              <a:t>игрицу</a:t>
            </a:r>
            <a:r>
              <a:rPr lang="sr-Cyrl-RS" sz="1600" dirty="0">
                <a:latin typeface="Calibri" panose="020F0502020204030204" pitchFamily="34" charset="0"/>
              </a:rPr>
              <a:t> „Беремо јабуке...скупљамо балоне</a:t>
            </a:r>
            <a:r>
              <a:rPr lang="sr-Cyrl-RS" sz="1600" dirty="0" smtClean="0">
                <a:latin typeface="Calibri" panose="020F0502020204030204" pitchFamily="34" charset="0"/>
              </a:rPr>
              <a:t>...“</a:t>
            </a:r>
            <a:r>
              <a:rPr lang="sr-Latn-RS" sz="1600" dirty="0">
                <a:latin typeface="Calibri" panose="020F0502020204030204" pitchFamily="34" charset="0"/>
              </a:rPr>
              <a:t> </a:t>
            </a:r>
          </a:p>
          <a:p>
            <a:pPr marL="0" indent="0">
              <a:buNone/>
            </a:pPr>
            <a:r>
              <a:rPr lang="sr-Cyrl-RS" sz="1600" b="1" dirty="0" smtClean="0">
                <a:latin typeface="Calibri" panose="020F0502020204030204" pitchFamily="34" charset="0"/>
              </a:rPr>
              <a:t>       Глас </a:t>
            </a:r>
            <a:r>
              <a:rPr lang="sr-Cyrl-RS" sz="1600" b="1" dirty="0">
                <a:latin typeface="Calibri" panose="020F0502020204030204" pitchFamily="34" charset="0"/>
              </a:rPr>
              <a:t>Ђ</a:t>
            </a:r>
            <a:endParaRPr lang="sr-Latn-RS" sz="16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1600" dirty="0">
                <a:latin typeface="Calibri" panose="020F0502020204030204" pitchFamily="34" charset="0"/>
              </a:rPr>
              <a:t>1.Почетни став стојећи, тело максимално отворено, руке раширене, </a:t>
            </a:r>
            <a:r>
              <a:rPr lang="sr-Cyrl-RS" sz="1600" dirty="0" smtClean="0">
                <a:latin typeface="Calibri" panose="020F0502020204030204" pitchFamily="34" charset="0"/>
              </a:rPr>
              <a:t>раширених </a:t>
            </a:r>
            <a:r>
              <a:rPr lang="sr-Cyrl-RS" sz="1600" dirty="0">
                <a:latin typeface="Calibri" panose="020F0502020204030204" pitchFamily="34" charset="0"/>
              </a:rPr>
              <a:t>дланова. Доводимо шаке до стомака у </a:t>
            </a:r>
            <a:r>
              <a:rPr lang="sr-Cyrl-RS" sz="1600" dirty="0" smtClean="0">
                <a:latin typeface="Calibri" panose="020F0502020204030204" pitchFamily="34" charset="0"/>
              </a:rPr>
              <a:t>покрету хватања </a:t>
            </a:r>
            <a:r>
              <a:rPr lang="sr-Cyrl-RS" sz="1600" dirty="0">
                <a:latin typeface="Calibri" panose="020F0502020204030204" pitchFamily="34" charset="0"/>
              </a:rPr>
              <a:t>уз одсечно изговарање „ЂА“.</a:t>
            </a:r>
            <a:endParaRPr lang="sr-Latn-RS" sz="16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1600" dirty="0">
                <a:latin typeface="Calibri" panose="020F0502020204030204" pitchFamily="34" charset="0"/>
              </a:rPr>
              <a:t>2.Варијанта: Наизменично једном па другом руком уз исти изговор.</a:t>
            </a:r>
            <a:endParaRPr lang="sr-Latn-RS" sz="16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1600" dirty="0">
                <a:latin typeface="Calibri" panose="020F0502020204030204" pitchFamily="34" charset="0"/>
              </a:rPr>
              <a:t>3.Игра пример: Правимо ђевреке од теста</a:t>
            </a:r>
            <a:r>
              <a:rPr lang="sr-Cyrl-RS" sz="1600" dirty="0" smtClean="0">
                <a:latin typeface="Calibri" panose="020F0502020204030204" pitchFamily="34" charset="0"/>
              </a:rPr>
              <a:t>.</a:t>
            </a:r>
          </a:p>
          <a:p>
            <a:pPr marL="0" indent="0">
              <a:buNone/>
            </a:pPr>
            <a:r>
              <a:rPr lang="sr-Cyrl-RS" sz="1500" b="1" dirty="0" smtClean="0">
                <a:latin typeface="Calibri" panose="020F0502020204030204" pitchFamily="34" charset="0"/>
              </a:rPr>
              <a:t>       Глас </a:t>
            </a:r>
            <a:r>
              <a:rPr lang="sr-Cyrl-RS" sz="1500" b="1" dirty="0">
                <a:latin typeface="Calibri" panose="020F0502020204030204" pitchFamily="34" charset="0"/>
              </a:rPr>
              <a:t>Ч</a:t>
            </a:r>
            <a:endParaRPr lang="sr-Latn-RS" sz="15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1500" dirty="0">
                <a:latin typeface="Calibri" panose="020F0502020204030204" pitchFamily="34" charset="0"/>
              </a:rPr>
              <a:t>1.Почетни став у чучњу, уз лагано устајање до стојећег става и поновно спуштање, са рукама у предручењу, уз изговор „ЧУ – ЧУ“.</a:t>
            </a:r>
            <a:endParaRPr lang="sr-Latn-RS" sz="15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sr-Cyrl-RS" sz="1500" dirty="0" smtClean="0">
                <a:latin typeface="Calibri" panose="020F0502020204030204" pitchFamily="34" charset="0"/>
              </a:rPr>
              <a:t> 2.Вежба </a:t>
            </a:r>
            <a:r>
              <a:rPr lang="sr-Cyrl-RS" sz="1500" dirty="0">
                <a:latin typeface="Calibri" panose="020F0502020204030204" pitchFamily="34" charset="0"/>
              </a:rPr>
              <a:t>у пару, из чучња у лагано устајање, држећи чуњ између себе, уз изговор „ЧУ - ЧУ“</a:t>
            </a:r>
            <a:endParaRPr lang="sr-Latn-RS" sz="15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sr-Cyrl-RS" sz="16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sr-Latn-RS" sz="1600" dirty="0">
              <a:latin typeface="Calibri" panose="020F0502020204030204" pitchFamily="34" charset="0"/>
            </a:endParaRPr>
          </a:p>
          <a:p>
            <a:endParaRPr lang="sr-Cyrl-RS" sz="1600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375628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99</TotalTime>
  <Words>314</Words>
  <Application>Microsoft Office PowerPoint</Application>
  <PresentationFormat>Widescreen</PresentationFormat>
  <Paragraphs>82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Century Gothic</vt:lpstr>
      <vt:lpstr>Wingdings</vt:lpstr>
      <vt:lpstr>Wingdings 3</vt:lpstr>
      <vt:lpstr>Wisp</vt:lpstr>
      <vt:lpstr>Значај правилног дисања и покретљивости говорних органа</vt:lpstr>
      <vt:lpstr>Значај правилног дисања </vt:lpstr>
      <vt:lpstr>Примере  вежби за добро дисање  </vt:lpstr>
      <vt:lpstr>Дечје игре које доприносе добром дисању</vt:lpstr>
      <vt:lpstr> Вежбе  модулације говорних органа </vt:lpstr>
      <vt:lpstr>PowerPoint Presentation</vt:lpstr>
      <vt:lpstr>Вежбе  модулације говорних органа</vt:lpstr>
      <vt:lpstr>Вежбе за фонетску гимнастику: стимулисање развоја говора путем одабраних покрета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Говор детета</dc:title>
  <dc:creator>Mirjana</dc:creator>
  <cp:lastModifiedBy>No-01</cp:lastModifiedBy>
  <cp:revision>25</cp:revision>
  <dcterms:created xsi:type="dcterms:W3CDTF">2019-11-14T20:30:31Z</dcterms:created>
  <dcterms:modified xsi:type="dcterms:W3CDTF">2020-02-10T21:20:41Z</dcterms:modified>
</cp:coreProperties>
</file>