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28" r:id="rId1"/>
  </p:sldMasterIdLst>
  <p:notesMasterIdLst>
    <p:notesMasterId r:id="rId10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sr-Latn-R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5609674-C88B-4D55-A86A-4E37039903FB}" type="doc">
      <dgm:prSet loTypeId="urn:microsoft.com/office/officeart/2008/layout/AlternatingHexagons" loCatId="list" qsTypeId="urn:microsoft.com/office/officeart/2005/8/quickstyle/simple1" qsCatId="simple" csTypeId="urn:microsoft.com/office/officeart/2005/8/colors/colorful4" csCatId="colorful" phldr="1"/>
      <dgm:spPr/>
      <dgm:t>
        <a:bodyPr/>
        <a:lstStyle/>
        <a:p>
          <a:endParaRPr lang="sr-Latn-RS"/>
        </a:p>
      </dgm:t>
    </dgm:pt>
    <dgm:pt modelId="{4C93E0F3-2156-431A-9B5D-9C6B42F1C5A9}">
      <dgm:prSet phldrT="[Text]" phldr="1"/>
      <dgm:spPr/>
      <dgm:t>
        <a:bodyPr/>
        <a:lstStyle/>
        <a:p>
          <a:endParaRPr lang="sr-Latn-RS"/>
        </a:p>
      </dgm:t>
    </dgm:pt>
    <dgm:pt modelId="{E19CDD60-3388-4DF3-BC27-783E6079B284}" type="parTrans" cxnId="{FE195D41-D9E3-45C1-B2A2-DAC4F9B148E2}">
      <dgm:prSet/>
      <dgm:spPr/>
      <dgm:t>
        <a:bodyPr/>
        <a:lstStyle/>
        <a:p>
          <a:endParaRPr lang="sr-Latn-RS"/>
        </a:p>
      </dgm:t>
    </dgm:pt>
    <dgm:pt modelId="{11788691-389C-4E94-B6D1-19357C231899}" type="sibTrans" cxnId="{FE195D41-D9E3-45C1-B2A2-DAC4F9B148E2}">
      <dgm:prSet/>
      <dgm:spPr/>
      <dgm:t>
        <a:bodyPr/>
        <a:lstStyle/>
        <a:p>
          <a:endParaRPr lang="sr-Latn-RS"/>
        </a:p>
      </dgm:t>
    </dgm:pt>
    <dgm:pt modelId="{2636F71A-94D2-4500-AFE3-DD028728E0A9}">
      <dgm:prSet phldrT="[Text]"/>
      <dgm:spPr/>
      <dgm:t>
        <a:bodyPr/>
        <a:lstStyle/>
        <a:p>
          <a:r>
            <a:rPr lang="sr-Cyrl-RS" dirty="0" smtClean="0"/>
            <a:t>МЕТОДИКА РАЗВОЈА ГОВОРА</a:t>
          </a:r>
          <a:endParaRPr lang="sr-Latn-RS" dirty="0"/>
        </a:p>
      </dgm:t>
    </dgm:pt>
    <dgm:pt modelId="{2D40FEED-1F6F-4B48-BBA1-71A4F23140F2}" type="parTrans" cxnId="{0C427F5D-190F-403B-AC5F-3CC50042A4DD}">
      <dgm:prSet/>
      <dgm:spPr/>
      <dgm:t>
        <a:bodyPr/>
        <a:lstStyle/>
        <a:p>
          <a:endParaRPr lang="sr-Latn-RS"/>
        </a:p>
      </dgm:t>
    </dgm:pt>
    <dgm:pt modelId="{3C888014-5BC1-4E50-85E5-47933376EA3B}" type="sibTrans" cxnId="{0C427F5D-190F-403B-AC5F-3CC50042A4DD}">
      <dgm:prSet/>
      <dgm:spPr/>
      <dgm:t>
        <a:bodyPr/>
        <a:lstStyle/>
        <a:p>
          <a:r>
            <a:rPr lang="sr-Cyrl-RS" dirty="0" smtClean="0"/>
            <a:t>Филозофија</a:t>
          </a:r>
          <a:endParaRPr lang="sr-Latn-RS" dirty="0"/>
        </a:p>
      </dgm:t>
    </dgm:pt>
    <dgm:pt modelId="{847C4423-CC2B-42F7-9C82-A9DC14E76245}">
      <dgm:prSet phldrT="[Text]" phldr="1"/>
      <dgm:spPr/>
      <dgm:t>
        <a:bodyPr/>
        <a:lstStyle/>
        <a:p>
          <a:endParaRPr lang="sr-Latn-RS"/>
        </a:p>
      </dgm:t>
    </dgm:pt>
    <dgm:pt modelId="{EC323306-6944-44DC-8E32-9F8E25499820}" type="parTrans" cxnId="{0131600F-5C87-4B75-8127-7F6D8692DC29}">
      <dgm:prSet/>
      <dgm:spPr/>
      <dgm:t>
        <a:bodyPr/>
        <a:lstStyle/>
        <a:p>
          <a:endParaRPr lang="sr-Latn-RS"/>
        </a:p>
      </dgm:t>
    </dgm:pt>
    <dgm:pt modelId="{32645C47-4ACE-4C9B-B06E-87FC85C71F6B}" type="sibTrans" cxnId="{0131600F-5C87-4B75-8127-7F6D8692DC29}">
      <dgm:prSet/>
      <dgm:spPr/>
      <dgm:t>
        <a:bodyPr/>
        <a:lstStyle/>
        <a:p>
          <a:endParaRPr lang="sr-Latn-RS"/>
        </a:p>
      </dgm:t>
    </dgm:pt>
    <dgm:pt modelId="{3562611E-7E34-456E-A86A-A26B5F332D0F}">
      <dgm:prSet phldrT="[Text]"/>
      <dgm:spPr/>
      <dgm:t>
        <a:bodyPr/>
        <a:lstStyle/>
        <a:p>
          <a:r>
            <a:rPr lang="sr-Cyrl-RS" dirty="0" smtClean="0"/>
            <a:t>Општа методологија научног истраживања</a:t>
          </a:r>
          <a:endParaRPr lang="sr-Latn-RS" dirty="0"/>
        </a:p>
      </dgm:t>
    </dgm:pt>
    <dgm:pt modelId="{0F7FF531-6007-4A22-B2C7-9C8C848D792E}" type="parTrans" cxnId="{E9D22150-58D2-46F3-9495-D1BC2E05BFC1}">
      <dgm:prSet/>
      <dgm:spPr/>
      <dgm:t>
        <a:bodyPr/>
        <a:lstStyle/>
        <a:p>
          <a:endParaRPr lang="sr-Latn-RS"/>
        </a:p>
      </dgm:t>
    </dgm:pt>
    <dgm:pt modelId="{1110BF60-B4E8-4179-9FC2-755D6771FF85}" type="sibTrans" cxnId="{E9D22150-58D2-46F3-9495-D1BC2E05BFC1}">
      <dgm:prSet/>
      <dgm:spPr/>
      <dgm:t>
        <a:bodyPr/>
        <a:lstStyle/>
        <a:p>
          <a:r>
            <a:rPr lang="sr-Cyrl-RS" dirty="0" smtClean="0"/>
            <a:t>Педагогија</a:t>
          </a:r>
          <a:endParaRPr lang="sr-Latn-RS" dirty="0"/>
        </a:p>
      </dgm:t>
    </dgm:pt>
    <dgm:pt modelId="{5F10D0FB-35AC-4E76-88B1-2495181558EE}">
      <dgm:prSet phldrT="[Text]" phldr="1"/>
      <dgm:spPr/>
      <dgm:t>
        <a:bodyPr/>
        <a:lstStyle/>
        <a:p>
          <a:endParaRPr lang="sr-Latn-RS"/>
        </a:p>
      </dgm:t>
    </dgm:pt>
    <dgm:pt modelId="{5FB4301F-051B-48E4-A06F-E3FD7533D605}" type="parTrans" cxnId="{1D693F74-613F-4938-9CF5-613A031B2D6B}">
      <dgm:prSet/>
      <dgm:spPr/>
      <dgm:t>
        <a:bodyPr/>
        <a:lstStyle/>
        <a:p>
          <a:endParaRPr lang="sr-Latn-RS"/>
        </a:p>
      </dgm:t>
    </dgm:pt>
    <dgm:pt modelId="{76F3BD59-3113-49B7-B640-0733D1EE3A50}" type="sibTrans" cxnId="{1D693F74-613F-4938-9CF5-613A031B2D6B}">
      <dgm:prSet/>
      <dgm:spPr/>
      <dgm:t>
        <a:bodyPr/>
        <a:lstStyle/>
        <a:p>
          <a:endParaRPr lang="sr-Latn-RS"/>
        </a:p>
      </dgm:t>
    </dgm:pt>
    <dgm:pt modelId="{29C52A26-B456-4DEA-B015-0398C2B79F10}">
      <dgm:prSet phldrT="[Text]"/>
      <dgm:spPr/>
      <dgm:t>
        <a:bodyPr/>
        <a:lstStyle/>
        <a:p>
          <a:r>
            <a:rPr lang="sr-Cyrl-RS" dirty="0" smtClean="0"/>
            <a:t>Теорија књижевности</a:t>
          </a:r>
          <a:endParaRPr lang="sr-Latn-RS" dirty="0"/>
        </a:p>
      </dgm:t>
    </dgm:pt>
    <dgm:pt modelId="{95C83314-E63D-4A8B-9FCE-7FD63883B8AD}" type="sibTrans" cxnId="{C4E51049-4DD2-4081-969D-C63C09FA794B}">
      <dgm:prSet/>
      <dgm:spPr/>
      <dgm:t>
        <a:bodyPr/>
        <a:lstStyle/>
        <a:p>
          <a:r>
            <a:rPr lang="sr-Cyrl-RS" dirty="0" smtClean="0"/>
            <a:t>Лингвистика</a:t>
          </a:r>
          <a:endParaRPr lang="sr-Latn-RS" dirty="0"/>
        </a:p>
      </dgm:t>
    </dgm:pt>
    <dgm:pt modelId="{C22E8E01-7CD7-4153-8D19-2475990AFD89}" type="parTrans" cxnId="{C4E51049-4DD2-4081-969D-C63C09FA794B}">
      <dgm:prSet/>
      <dgm:spPr/>
      <dgm:t>
        <a:bodyPr/>
        <a:lstStyle/>
        <a:p>
          <a:endParaRPr lang="sr-Latn-RS"/>
        </a:p>
      </dgm:t>
    </dgm:pt>
    <dgm:pt modelId="{7C3F8754-BBBC-4836-A03A-7A99E3D64FC5}">
      <dgm:prSet/>
      <dgm:spPr/>
      <dgm:t>
        <a:bodyPr/>
        <a:lstStyle/>
        <a:p>
          <a:r>
            <a:rPr lang="sr-Cyrl-RS" dirty="0" smtClean="0"/>
            <a:t>Психологија</a:t>
          </a:r>
          <a:endParaRPr lang="sr-Latn-RS" dirty="0"/>
        </a:p>
      </dgm:t>
    </dgm:pt>
    <dgm:pt modelId="{8A5D9CE8-04EE-45B8-8B65-7BB934FDAB4B}" type="parTrans" cxnId="{5775D9EE-5A34-47DC-8BD2-87A0590D3433}">
      <dgm:prSet/>
      <dgm:spPr/>
      <dgm:t>
        <a:bodyPr/>
        <a:lstStyle/>
        <a:p>
          <a:endParaRPr lang="sr-Latn-RS"/>
        </a:p>
      </dgm:t>
    </dgm:pt>
    <dgm:pt modelId="{9AC69332-306F-4899-BAA4-32D43D4EE255}" type="sibTrans" cxnId="{5775D9EE-5A34-47DC-8BD2-87A0590D3433}">
      <dgm:prSet/>
      <dgm:spPr/>
      <dgm:t>
        <a:bodyPr/>
        <a:lstStyle/>
        <a:p>
          <a:r>
            <a:rPr lang="sr-Cyrl-RS" dirty="0" smtClean="0"/>
            <a:t>Дидактика</a:t>
          </a:r>
          <a:endParaRPr lang="sr-Latn-RS" dirty="0"/>
        </a:p>
      </dgm:t>
    </dgm:pt>
    <dgm:pt modelId="{9BDB6287-833E-45D3-A1D5-1E5A5F5227AF}" type="pres">
      <dgm:prSet presAssocID="{A5609674-C88B-4D55-A86A-4E37039903FB}" presName="Name0" presStyleCnt="0">
        <dgm:presLayoutVars>
          <dgm:chMax/>
          <dgm:chPref/>
          <dgm:dir/>
          <dgm:animLvl val="lvl"/>
        </dgm:presLayoutVars>
      </dgm:prSet>
      <dgm:spPr/>
      <dgm:t>
        <a:bodyPr/>
        <a:lstStyle/>
        <a:p>
          <a:endParaRPr lang="sr-Latn-RS"/>
        </a:p>
      </dgm:t>
    </dgm:pt>
    <dgm:pt modelId="{FD38160A-97DA-4C56-942D-15AF4E1A5021}" type="pres">
      <dgm:prSet presAssocID="{29C52A26-B456-4DEA-B015-0398C2B79F10}" presName="composite" presStyleCnt="0"/>
      <dgm:spPr/>
    </dgm:pt>
    <dgm:pt modelId="{4D9A6896-5105-43F3-A618-9ED254F7704E}" type="pres">
      <dgm:prSet presAssocID="{29C52A26-B456-4DEA-B015-0398C2B79F10}" presName="Parent1" presStyleLbl="node1" presStyleIdx="0" presStyleCnt="8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lang="sr-Latn-RS"/>
        </a:p>
      </dgm:t>
    </dgm:pt>
    <dgm:pt modelId="{9BF5AC74-D6D9-4421-8045-32F7827FDDDA}" type="pres">
      <dgm:prSet presAssocID="{29C52A26-B456-4DEA-B015-0398C2B79F10}" presName="Childtext1" presStyleLbl="revTx" presStyleIdx="0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sr-Latn-RS"/>
        </a:p>
      </dgm:t>
    </dgm:pt>
    <dgm:pt modelId="{4BD3BF92-E215-4D3A-9F4D-B6C22100C468}" type="pres">
      <dgm:prSet presAssocID="{29C52A26-B456-4DEA-B015-0398C2B79F10}" presName="BalanceSpacing" presStyleCnt="0"/>
      <dgm:spPr/>
    </dgm:pt>
    <dgm:pt modelId="{4A36573D-883B-43D9-945F-830958A295AB}" type="pres">
      <dgm:prSet presAssocID="{29C52A26-B456-4DEA-B015-0398C2B79F10}" presName="BalanceSpacing1" presStyleCnt="0"/>
      <dgm:spPr/>
    </dgm:pt>
    <dgm:pt modelId="{4C8D2A89-D307-4887-B27C-2CB205A7214C}" type="pres">
      <dgm:prSet presAssocID="{95C83314-E63D-4A8B-9FCE-7FD63883B8AD}" presName="Accent1Text" presStyleLbl="node1" presStyleIdx="1" presStyleCnt="8"/>
      <dgm:spPr/>
      <dgm:t>
        <a:bodyPr/>
        <a:lstStyle/>
        <a:p>
          <a:endParaRPr lang="sr-Latn-RS"/>
        </a:p>
      </dgm:t>
    </dgm:pt>
    <dgm:pt modelId="{E8DB4CF4-4C90-42E0-8E05-3E8E41787862}" type="pres">
      <dgm:prSet presAssocID="{95C83314-E63D-4A8B-9FCE-7FD63883B8AD}" presName="spaceBetweenRectangles" presStyleCnt="0"/>
      <dgm:spPr/>
    </dgm:pt>
    <dgm:pt modelId="{932BD26D-BEE2-448B-ABE6-91BB82DEF61E}" type="pres">
      <dgm:prSet presAssocID="{2636F71A-94D2-4500-AFE3-DD028728E0A9}" presName="composite" presStyleCnt="0"/>
      <dgm:spPr/>
    </dgm:pt>
    <dgm:pt modelId="{6EE59D5D-C2F4-482B-BCD6-19F3C78ACE5F}" type="pres">
      <dgm:prSet presAssocID="{2636F71A-94D2-4500-AFE3-DD028728E0A9}" presName="Parent1" presStyleLbl="node1" presStyleIdx="2" presStyleCnt="8" custLinFactNeighborX="2697" custLinFactNeighborY="-3747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lang="sr-Latn-RS"/>
        </a:p>
      </dgm:t>
    </dgm:pt>
    <dgm:pt modelId="{379D6987-E900-436C-8051-3455295F5046}" type="pres">
      <dgm:prSet presAssocID="{2636F71A-94D2-4500-AFE3-DD028728E0A9}" presName="Childtext1" presStyleLbl="revTx" presStyleIdx="1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sr-Latn-RS"/>
        </a:p>
      </dgm:t>
    </dgm:pt>
    <dgm:pt modelId="{CD5ADDB4-E764-4A0C-AEB1-3138E7DE6BEA}" type="pres">
      <dgm:prSet presAssocID="{2636F71A-94D2-4500-AFE3-DD028728E0A9}" presName="BalanceSpacing" presStyleCnt="0"/>
      <dgm:spPr/>
    </dgm:pt>
    <dgm:pt modelId="{6171E3AE-B08C-4E7C-921D-620041BBAF6B}" type="pres">
      <dgm:prSet presAssocID="{2636F71A-94D2-4500-AFE3-DD028728E0A9}" presName="BalanceSpacing1" presStyleCnt="0"/>
      <dgm:spPr/>
    </dgm:pt>
    <dgm:pt modelId="{32F8D69B-D98E-4E3D-B0DF-03698A25EA55}" type="pres">
      <dgm:prSet presAssocID="{3C888014-5BC1-4E50-85E5-47933376EA3B}" presName="Accent1Text" presStyleLbl="node1" presStyleIdx="3" presStyleCnt="8" custLinFactX="-10572" custLinFactY="69878" custLinFactNeighborX="-100000" custLinFactNeighborY="100000"/>
      <dgm:spPr/>
      <dgm:t>
        <a:bodyPr/>
        <a:lstStyle/>
        <a:p>
          <a:endParaRPr lang="sr-Latn-RS"/>
        </a:p>
      </dgm:t>
    </dgm:pt>
    <dgm:pt modelId="{205395F2-584D-4DB2-B2FD-C326583D7A29}" type="pres">
      <dgm:prSet presAssocID="{3C888014-5BC1-4E50-85E5-47933376EA3B}" presName="spaceBetweenRectangles" presStyleCnt="0"/>
      <dgm:spPr/>
    </dgm:pt>
    <dgm:pt modelId="{83DE16A3-0D5C-4D7F-B697-F622C862DB5E}" type="pres">
      <dgm:prSet presAssocID="{3562611E-7E34-456E-A86A-A26B5F332D0F}" presName="composite" presStyleCnt="0"/>
      <dgm:spPr/>
    </dgm:pt>
    <dgm:pt modelId="{7A67ED48-0D83-4756-9FF9-C7D06BDF5A00}" type="pres">
      <dgm:prSet presAssocID="{3562611E-7E34-456E-A86A-A26B5F332D0F}" presName="Parent1" presStyleLbl="node1" presStyleIdx="4" presStyleCnt="8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lang="sr-Latn-RS"/>
        </a:p>
      </dgm:t>
    </dgm:pt>
    <dgm:pt modelId="{5739E1D6-1B11-4DC9-BE24-BA119F08E3CF}" type="pres">
      <dgm:prSet presAssocID="{3562611E-7E34-456E-A86A-A26B5F332D0F}" presName="Childtext1" presStyleLbl="revTx" presStyleIdx="2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sr-Latn-RS"/>
        </a:p>
      </dgm:t>
    </dgm:pt>
    <dgm:pt modelId="{6DE54104-D79B-4200-AA0F-AE649FBBDEA9}" type="pres">
      <dgm:prSet presAssocID="{3562611E-7E34-456E-A86A-A26B5F332D0F}" presName="BalanceSpacing" presStyleCnt="0"/>
      <dgm:spPr/>
    </dgm:pt>
    <dgm:pt modelId="{CB1CB5EA-840E-481D-9390-FAA4F56D7FA4}" type="pres">
      <dgm:prSet presAssocID="{3562611E-7E34-456E-A86A-A26B5F332D0F}" presName="BalanceSpacing1" presStyleCnt="0"/>
      <dgm:spPr/>
    </dgm:pt>
    <dgm:pt modelId="{329E2FC0-5087-439A-9C5E-93E86AFD8010}" type="pres">
      <dgm:prSet presAssocID="{1110BF60-B4E8-4179-9FC2-755D6771FF85}" presName="Accent1Text" presStyleLbl="node1" presStyleIdx="5" presStyleCnt="8"/>
      <dgm:spPr/>
      <dgm:t>
        <a:bodyPr/>
        <a:lstStyle/>
        <a:p>
          <a:endParaRPr lang="sr-Latn-RS"/>
        </a:p>
      </dgm:t>
    </dgm:pt>
    <dgm:pt modelId="{59CCA60F-8B5F-4BD5-BF8A-9483C20AEE6D}" type="pres">
      <dgm:prSet presAssocID="{1110BF60-B4E8-4179-9FC2-755D6771FF85}" presName="spaceBetweenRectangles" presStyleCnt="0"/>
      <dgm:spPr/>
    </dgm:pt>
    <dgm:pt modelId="{6524C94D-051E-4A0F-A27F-C1F92FBE2AD2}" type="pres">
      <dgm:prSet presAssocID="{7C3F8754-BBBC-4836-A03A-7A99E3D64FC5}" presName="composite" presStyleCnt="0"/>
      <dgm:spPr/>
    </dgm:pt>
    <dgm:pt modelId="{B2CD166D-0E53-4F06-9271-70FD28E3D07F}" type="pres">
      <dgm:prSet presAssocID="{7C3F8754-BBBC-4836-A03A-7A99E3D64FC5}" presName="Parent1" presStyleLbl="node1" presStyleIdx="6" presStyleCnt="8" custLinFactX="-1133" custLinFactY="-73625" custLinFactNeighborX="-100000" custLinFactNeighborY="-100000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lang="sr-Latn-RS"/>
        </a:p>
      </dgm:t>
    </dgm:pt>
    <dgm:pt modelId="{749A86FA-2822-4E00-B3B7-85F3D5D125E9}" type="pres">
      <dgm:prSet presAssocID="{7C3F8754-BBBC-4836-A03A-7A99E3D64FC5}" presName="Childtext1" presStyleLbl="revTx" presStyleIdx="3" presStyleCnt="4">
        <dgm:presLayoutVars>
          <dgm:chMax val="0"/>
          <dgm:chPref val="0"/>
          <dgm:bulletEnabled val="1"/>
        </dgm:presLayoutVars>
      </dgm:prSet>
      <dgm:spPr/>
    </dgm:pt>
    <dgm:pt modelId="{F49DF076-B678-4A46-9F34-82A422373AAC}" type="pres">
      <dgm:prSet presAssocID="{7C3F8754-BBBC-4836-A03A-7A99E3D64FC5}" presName="BalanceSpacing" presStyleCnt="0"/>
      <dgm:spPr/>
    </dgm:pt>
    <dgm:pt modelId="{BC430F9D-AD06-449F-8151-28071C4B5B9C}" type="pres">
      <dgm:prSet presAssocID="{7C3F8754-BBBC-4836-A03A-7A99E3D64FC5}" presName="BalanceSpacing1" presStyleCnt="0"/>
      <dgm:spPr/>
    </dgm:pt>
    <dgm:pt modelId="{787F5341-2B2A-44B2-ADF6-FF7A42A3A1F2}" type="pres">
      <dgm:prSet presAssocID="{9AC69332-306F-4899-BAA4-32D43D4EE255}" presName="Accent1Text" presStyleLbl="node1" presStyleIdx="7" presStyleCnt="8" custLinFactY="-72334" custLinFactNeighborX="2697" custLinFactNeighborY="-100000"/>
      <dgm:spPr/>
      <dgm:t>
        <a:bodyPr/>
        <a:lstStyle/>
        <a:p>
          <a:endParaRPr lang="sr-Latn-RS"/>
        </a:p>
      </dgm:t>
    </dgm:pt>
  </dgm:ptLst>
  <dgm:cxnLst>
    <dgm:cxn modelId="{0163E5F1-0883-41F3-A813-69B367AA744E}" type="presOf" srcId="{1110BF60-B4E8-4179-9FC2-755D6771FF85}" destId="{329E2FC0-5087-439A-9C5E-93E86AFD8010}" srcOrd="0" destOrd="0" presId="urn:microsoft.com/office/officeart/2008/layout/AlternatingHexagons"/>
    <dgm:cxn modelId="{8BBC139B-ED9D-48C6-A10B-DA332F08260F}" type="presOf" srcId="{7C3F8754-BBBC-4836-A03A-7A99E3D64FC5}" destId="{B2CD166D-0E53-4F06-9271-70FD28E3D07F}" srcOrd="0" destOrd="0" presId="urn:microsoft.com/office/officeart/2008/layout/AlternatingHexagons"/>
    <dgm:cxn modelId="{B2FADCD4-3CB1-496F-9183-035EB2E52D9A}" type="presOf" srcId="{2636F71A-94D2-4500-AFE3-DD028728E0A9}" destId="{6EE59D5D-C2F4-482B-BCD6-19F3C78ACE5F}" srcOrd="0" destOrd="0" presId="urn:microsoft.com/office/officeart/2008/layout/AlternatingHexagons"/>
    <dgm:cxn modelId="{D5133CDB-B48D-4DC3-A267-A6C89CE69F11}" type="presOf" srcId="{3562611E-7E34-456E-A86A-A26B5F332D0F}" destId="{7A67ED48-0D83-4756-9FF9-C7D06BDF5A00}" srcOrd="0" destOrd="0" presId="urn:microsoft.com/office/officeart/2008/layout/AlternatingHexagons"/>
    <dgm:cxn modelId="{0131600F-5C87-4B75-8127-7F6D8692DC29}" srcId="{2636F71A-94D2-4500-AFE3-DD028728E0A9}" destId="{847C4423-CC2B-42F7-9C82-A9DC14E76245}" srcOrd="0" destOrd="0" parTransId="{EC323306-6944-44DC-8E32-9F8E25499820}" sibTransId="{32645C47-4ACE-4C9B-B06E-87FC85C71F6B}"/>
    <dgm:cxn modelId="{E9D22150-58D2-46F3-9495-D1BC2E05BFC1}" srcId="{A5609674-C88B-4D55-A86A-4E37039903FB}" destId="{3562611E-7E34-456E-A86A-A26B5F332D0F}" srcOrd="2" destOrd="0" parTransId="{0F7FF531-6007-4A22-B2C7-9C8C848D792E}" sibTransId="{1110BF60-B4E8-4179-9FC2-755D6771FF85}"/>
    <dgm:cxn modelId="{D161DE92-9DA9-41A5-98A7-EF6A51029AE8}" type="presOf" srcId="{A5609674-C88B-4D55-A86A-4E37039903FB}" destId="{9BDB6287-833E-45D3-A1D5-1E5A5F5227AF}" srcOrd="0" destOrd="0" presId="urn:microsoft.com/office/officeart/2008/layout/AlternatingHexagons"/>
    <dgm:cxn modelId="{69B65B84-BB09-4613-8D77-9F4DA0A302CA}" type="presOf" srcId="{5F10D0FB-35AC-4E76-88B1-2495181558EE}" destId="{5739E1D6-1B11-4DC9-BE24-BA119F08E3CF}" srcOrd="0" destOrd="0" presId="urn:microsoft.com/office/officeart/2008/layout/AlternatingHexagons"/>
    <dgm:cxn modelId="{C055AF92-6FFF-4A34-8976-CFA2084E0EB7}" type="presOf" srcId="{847C4423-CC2B-42F7-9C82-A9DC14E76245}" destId="{379D6987-E900-436C-8051-3455295F5046}" srcOrd="0" destOrd="0" presId="urn:microsoft.com/office/officeart/2008/layout/AlternatingHexagons"/>
    <dgm:cxn modelId="{C4E51049-4DD2-4081-969D-C63C09FA794B}" srcId="{A5609674-C88B-4D55-A86A-4E37039903FB}" destId="{29C52A26-B456-4DEA-B015-0398C2B79F10}" srcOrd="0" destOrd="0" parTransId="{C22E8E01-7CD7-4153-8D19-2475990AFD89}" sibTransId="{95C83314-E63D-4A8B-9FCE-7FD63883B8AD}"/>
    <dgm:cxn modelId="{589EA92C-6111-406F-B16C-D8694CE7EB2B}" type="presOf" srcId="{3C888014-5BC1-4E50-85E5-47933376EA3B}" destId="{32F8D69B-D98E-4E3D-B0DF-03698A25EA55}" srcOrd="0" destOrd="0" presId="urn:microsoft.com/office/officeart/2008/layout/AlternatingHexagons"/>
    <dgm:cxn modelId="{84B6BC56-A3E9-4E90-927B-FB1E22CBD9C1}" type="presOf" srcId="{9AC69332-306F-4899-BAA4-32D43D4EE255}" destId="{787F5341-2B2A-44B2-ADF6-FF7A42A3A1F2}" srcOrd="0" destOrd="0" presId="urn:microsoft.com/office/officeart/2008/layout/AlternatingHexagons"/>
    <dgm:cxn modelId="{5775D9EE-5A34-47DC-8BD2-87A0590D3433}" srcId="{A5609674-C88B-4D55-A86A-4E37039903FB}" destId="{7C3F8754-BBBC-4836-A03A-7A99E3D64FC5}" srcOrd="3" destOrd="0" parTransId="{8A5D9CE8-04EE-45B8-8B65-7BB934FDAB4B}" sibTransId="{9AC69332-306F-4899-BAA4-32D43D4EE255}"/>
    <dgm:cxn modelId="{FE195D41-D9E3-45C1-B2A2-DAC4F9B148E2}" srcId="{29C52A26-B456-4DEA-B015-0398C2B79F10}" destId="{4C93E0F3-2156-431A-9B5D-9C6B42F1C5A9}" srcOrd="0" destOrd="0" parTransId="{E19CDD60-3388-4DF3-BC27-783E6079B284}" sibTransId="{11788691-389C-4E94-B6D1-19357C231899}"/>
    <dgm:cxn modelId="{0C427F5D-190F-403B-AC5F-3CC50042A4DD}" srcId="{A5609674-C88B-4D55-A86A-4E37039903FB}" destId="{2636F71A-94D2-4500-AFE3-DD028728E0A9}" srcOrd="1" destOrd="0" parTransId="{2D40FEED-1F6F-4B48-BBA1-71A4F23140F2}" sibTransId="{3C888014-5BC1-4E50-85E5-47933376EA3B}"/>
    <dgm:cxn modelId="{BACEC34F-E8D5-4459-9FBF-034D0B3EE4C1}" type="presOf" srcId="{95C83314-E63D-4A8B-9FCE-7FD63883B8AD}" destId="{4C8D2A89-D307-4887-B27C-2CB205A7214C}" srcOrd="0" destOrd="0" presId="urn:microsoft.com/office/officeart/2008/layout/AlternatingHexagons"/>
    <dgm:cxn modelId="{1B758C94-6EE9-4278-B8DA-0BA85F459BF0}" type="presOf" srcId="{4C93E0F3-2156-431A-9B5D-9C6B42F1C5A9}" destId="{9BF5AC74-D6D9-4421-8045-32F7827FDDDA}" srcOrd="0" destOrd="0" presId="urn:microsoft.com/office/officeart/2008/layout/AlternatingHexagons"/>
    <dgm:cxn modelId="{AA4EFECE-62DD-4A88-AF11-6894EB77B4DA}" type="presOf" srcId="{29C52A26-B456-4DEA-B015-0398C2B79F10}" destId="{4D9A6896-5105-43F3-A618-9ED254F7704E}" srcOrd="0" destOrd="0" presId="urn:microsoft.com/office/officeart/2008/layout/AlternatingHexagons"/>
    <dgm:cxn modelId="{1D693F74-613F-4938-9CF5-613A031B2D6B}" srcId="{3562611E-7E34-456E-A86A-A26B5F332D0F}" destId="{5F10D0FB-35AC-4E76-88B1-2495181558EE}" srcOrd="0" destOrd="0" parTransId="{5FB4301F-051B-48E4-A06F-E3FD7533D605}" sibTransId="{76F3BD59-3113-49B7-B640-0733D1EE3A50}"/>
    <dgm:cxn modelId="{1C1F347F-FF50-4275-9FF0-0B3D62B8026F}" type="presParOf" srcId="{9BDB6287-833E-45D3-A1D5-1E5A5F5227AF}" destId="{FD38160A-97DA-4C56-942D-15AF4E1A5021}" srcOrd="0" destOrd="0" presId="urn:microsoft.com/office/officeart/2008/layout/AlternatingHexagons"/>
    <dgm:cxn modelId="{A2CA6917-B07E-4BA3-8D11-9219A8968B31}" type="presParOf" srcId="{FD38160A-97DA-4C56-942D-15AF4E1A5021}" destId="{4D9A6896-5105-43F3-A618-9ED254F7704E}" srcOrd="0" destOrd="0" presId="urn:microsoft.com/office/officeart/2008/layout/AlternatingHexagons"/>
    <dgm:cxn modelId="{0559A5A8-52BC-4011-AF4A-30DBF08576FE}" type="presParOf" srcId="{FD38160A-97DA-4C56-942D-15AF4E1A5021}" destId="{9BF5AC74-D6D9-4421-8045-32F7827FDDDA}" srcOrd="1" destOrd="0" presId="urn:microsoft.com/office/officeart/2008/layout/AlternatingHexagons"/>
    <dgm:cxn modelId="{6392C916-A1E7-4A60-BFA3-0A8AED5D0F6B}" type="presParOf" srcId="{FD38160A-97DA-4C56-942D-15AF4E1A5021}" destId="{4BD3BF92-E215-4D3A-9F4D-B6C22100C468}" srcOrd="2" destOrd="0" presId="urn:microsoft.com/office/officeart/2008/layout/AlternatingHexagons"/>
    <dgm:cxn modelId="{770CACA0-A9C4-4575-ADDC-8419187DF8E9}" type="presParOf" srcId="{FD38160A-97DA-4C56-942D-15AF4E1A5021}" destId="{4A36573D-883B-43D9-945F-830958A295AB}" srcOrd="3" destOrd="0" presId="urn:microsoft.com/office/officeart/2008/layout/AlternatingHexagons"/>
    <dgm:cxn modelId="{F54286A9-5184-4651-9D3F-0CA006A9857C}" type="presParOf" srcId="{FD38160A-97DA-4C56-942D-15AF4E1A5021}" destId="{4C8D2A89-D307-4887-B27C-2CB205A7214C}" srcOrd="4" destOrd="0" presId="urn:microsoft.com/office/officeart/2008/layout/AlternatingHexagons"/>
    <dgm:cxn modelId="{29643F74-1300-40F8-A79B-B138DFAFD028}" type="presParOf" srcId="{9BDB6287-833E-45D3-A1D5-1E5A5F5227AF}" destId="{E8DB4CF4-4C90-42E0-8E05-3E8E41787862}" srcOrd="1" destOrd="0" presId="urn:microsoft.com/office/officeart/2008/layout/AlternatingHexagons"/>
    <dgm:cxn modelId="{6173A172-0DE9-49DC-BBBF-96FFA8FB5822}" type="presParOf" srcId="{9BDB6287-833E-45D3-A1D5-1E5A5F5227AF}" destId="{932BD26D-BEE2-448B-ABE6-91BB82DEF61E}" srcOrd="2" destOrd="0" presId="urn:microsoft.com/office/officeart/2008/layout/AlternatingHexagons"/>
    <dgm:cxn modelId="{98D27C16-84E6-4BF8-8267-FA5F1E066553}" type="presParOf" srcId="{932BD26D-BEE2-448B-ABE6-91BB82DEF61E}" destId="{6EE59D5D-C2F4-482B-BCD6-19F3C78ACE5F}" srcOrd="0" destOrd="0" presId="urn:microsoft.com/office/officeart/2008/layout/AlternatingHexagons"/>
    <dgm:cxn modelId="{DD61FEC9-C813-4228-8B4B-9B662B57849C}" type="presParOf" srcId="{932BD26D-BEE2-448B-ABE6-91BB82DEF61E}" destId="{379D6987-E900-436C-8051-3455295F5046}" srcOrd="1" destOrd="0" presId="urn:microsoft.com/office/officeart/2008/layout/AlternatingHexagons"/>
    <dgm:cxn modelId="{8ADF2030-4C20-49C1-9C4A-8311902A0DDC}" type="presParOf" srcId="{932BD26D-BEE2-448B-ABE6-91BB82DEF61E}" destId="{CD5ADDB4-E764-4A0C-AEB1-3138E7DE6BEA}" srcOrd="2" destOrd="0" presId="urn:microsoft.com/office/officeart/2008/layout/AlternatingHexagons"/>
    <dgm:cxn modelId="{623B9095-E4CE-4008-BD12-88CDEF2E2F93}" type="presParOf" srcId="{932BD26D-BEE2-448B-ABE6-91BB82DEF61E}" destId="{6171E3AE-B08C-4E7C-921D-620041BBAF6B}" srcOrd="3" destOrd="0" presId="urn:microsoft.com/office/officeart/2008/layout/AlternatingHexagons"/>
    <dgm:cxn modelId="{B0410C95-4239-404E-8AE5-436C853DD013}" type="presParOf" srcId="{932BD26D-BEE2-448B-ABE6-91BB82DEF61E}" destId="{32F8D69B-D98E-4E3D-B0DF-03698A25EA55}" srcOrd="4" destOrd="0" presId="urn:microsoft.com/office/officeart/2008/layout/AlternatingHexagons"/>
    <dgm:cxn modelId="{5EEFB7C4-98F8-4C39-AA44-BB19BD2D8C43}" type="presParOf" srcId="{9BDB6287-833E-45D3-A1D5-1E5A5F5227AF}" destId="{205395F2-584D-4DB2-B2FD-C326583D7A29}" srcOrd="3" destOrd="0" presId="urn:microsoft.com/office/officeart/2008/layout/AlternatingHexagons"/>
    <dgm:cxn modelId="{1ED6DEFB-E218-46C6-98DD-CA6914054C10}" type="presParOf" srcId="{9BDB6287-833E-45D3-A1D5-1E5A5F5227AF}" destId="{83DE16A3-0D5C-4D7F-B697-F622C862DB5E}" srcOrd="4" destOrd="0" presId="urn:microsoft.com/office/officeart/2008/layout/AlternatingHexagons"/>
    <dgm:cxn modelId="{7E3668CF-D73D-486E-966E-8BF17993E2DB}" type="presParOf" srcId="{83DE16A3-0D5C-4D7F-B697-F622C862DB5E}" destId="{7A67ED48-0D83-4756-9FF9-C7D06BDF5A00}" srcOrd="0" destOrd="0" presId="urn:microsoft.com/office/officeart/2008/layout/AlternatingHexagons"/>
    <dgm:cxn modelId="{369D78FF-84BF-41EE-B78F-0C12959C59EA}" type="presParOf" srcId="{83DE16A3-0D5C-4D7F-B697-F622C862DB5E}" destId="{5739E1D6-1B11-4DC9-BE24-BA119F08E3CF}" srcOrd="1" destOrd="0" presId="urn:microsoft.com/office/officeart/2008/layout/AlternatingHexagons"/>
    <dgm:cxn modelId="{E225D188-68DA-4D22-A032-B784B8BB8F10}" type="presParOf" srcId="{83DE16A3-0D5C-4D7F-B697-F622C862DB5E}" destId="{6DE54104-D79B-4200-AA0F-AE649FBBDEA9}" srcOrd="2" destOrd="0" presId="urn:microsoft.com/office/officeart/2008/layout/AlternatingHexagons"/>
    <dgm:cxn modelId="{373E035F-2BA4-4D82-AA5C-13118F7EDE81}" type="presParOf" srcId="{83DE16A3-0D5C-4D7F-B697-F622C862DB5E}" destId="{CB1CB5EA-840E-481D-9390-FAA4F56D7FA4}" srcOrd="3" destOrd="0" presId="urn:microsoft.com/office/officeart/2008/layout/AlternatingHexagons"/>
    <dgm:cxn modelId="{31990663-57C1-4DB5-8C0C-3957CCA3E24E}" type="presParOf" srcId="{83DE16A3-0D5C-4D7F-B697-F622C862DB5E}" destId="{329E2FC0-5087-439A-9C5E-93E86AFD8010}" srcOrd="4" destOrd="0" presId="urn:microsoft.com/office/officeart/2008/layout/AlternatingHexagons"/>
    <dgm:cxn modelId="{5F5CFA11-B379-4C58-B58E-A2761CB4F46B}" type="presParOf" srcId="{9BDB6287-833E-45D3-A1D5-1E5A5F5227AF}" destId="{59CCA60F-8B5F-4BD5-BF8A-9483C20AEE6D}" srcOrd="5" destOrd="0" presId="urn:microsoft.com/office/officeart/2008/layout/AlternatingHexagons"/>
    <dgm:cxn modelId="{C8DFDA3E-E633-454E-863D-7DF1220C2983}" type="presParOf" srcId="{9BDB6287-833E-45D3-A1D5-1E5A5F5227AF}" destId="{6524C94D-051E-4A0F-A27F-C1F92FBE2AD2}" srcOrd="6" destOrd="0" presId="urn:microsoft.com/office/officeart/2008/layout/AlternatingHexagons"/>
    <dgm:cxn modelId="{8D6CC1C2-B0EA-41BD-9E55-77300028E478}" type="presParOf" srcId="{6524C94D-051E-4A0F-A27F-C1F92FBE2AD2}" destId="{B2CD166D-0E53-4F06-9271-70FD28E3D07F}" srcOrd="0" destOrd="0" presId="urn:microsoft.com/office/officeart/2008/layout/AlternatingHexagons"/>
    <dgm:cxn modelId="{380F77EB-A853-41A4-90D6-58E1F9DD7BC2}" type="presParOf" srcId="{6524C94D-051E-4A0F-A27F-C1F92FBE2AD2}" destId="{749A86FA-2822-4E00-B3B7-85F3D5D125E9}" srcOrd="1" destOrd="0" presId="urn:microsoft.com/office/officeart/2008/layout/AlternatingHexagons"/>
    <dgm:cxn modelId="{FD5864E9-7672-4A52-B1DA-789AAD4ED286}" type="presParOf" srcId="{6524C94D-051E-4A0F-A27F-C1F92FBE2AD2}" destId="{F49DF076-B678-4A46-9F34-82A422373AAC}" srcOrd="2" destOrd="0" presId="urn:microsoft.com/office/officeart/2008/layout/AlternatingHexagons"/>
    <dgm:cxn modelId="{39549AA8-7718-49B6-A9AF-306E69687157}" type="presParOf" srcId="{6524C94D-051E-4A0F-A27F-C1F92FBE2AD2}" destId="{BC430F9D-AD06-449F-8151-28071C4B5B9C}" srcOrd="3" destOrd="0" presId="urn:microsoft.com/office/officeart/2008/layout/AlternatingHexagons"/>
    <dgm:cxn modelId="{EC9016D9-D4A5-4C5A-8550-73D765BE80FD}" type="presParOf" srcId="{6524C94D-051E-4A0F-A27F-C1F92FBE2AD2}" destId="{787F5341-2B2A-44B2-ADF6-FF7A42A3A1F2}" srcOrd="4" destOrd="0" presId="urn:microsoft.com/office/officeart/2008/layout/AlternatingHexagon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D9A6896-5105-43F3-A618-9ED254F7704E}">
      <dsp:nvSpPr>
        <dsp:cNvPr id="0" name=""/>
        <dsp:cNvSpPr/>
      </dsp:nvSpPr>
      <dsp:spPr>
        <a:xfrm rot="5400000">
          <a:off x="3154417" y="72648"/>
          <a:ext cx="1097811" cy="955095"/>
        </a:xfrm>
        <a:prstGeom prst="hexagon">
          <a:avLst>
            <a:gd name="adj" fmla="val 25000"/>
            <a:gd name="vf" fmla="val 11547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266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sr-Cyrl-RS" sz="600" kern="1200" dirty="0" smtClean="0"/>
            <a:t>Теорија књижевности</a:t>
          </a:r>
          <a:endParaRPr lang="sr-Latn-RS" sz="600" kern="1200" dirty="0"/>
        </a:p>
      </dsp:txBody>
      <dsp:txXfrm rot="-5400000">
        <a:off x="3374611" y="172367"/>
        <a:ext cx="657423" cy="755660"/>
      </dsp:txXfrm>
    </dsp:sp>
    <dsp:sp modelId="{9BF5AC74-D6D9-4421-8045-32F7827FDDDA}">
      <dsp:nvSpPr>
        <dsp:cNvPr id="0" name=""/>
        <dsp:cNvSpPr/>
      </dsp:nvSpPr>
      <dsp:spPr>
        <a:xfrm>
          <a:off x="4209852" y="220852"/>
          <a:ext cx="1225157" cy="658686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l" defTabSz="266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sr-Latn-RS" sz="600" kern="1200"/>
        </a:p>
      </dsp:txBody>
      <dsp:txXfrm>
        <a:off x="4209852" y="220852"/>
        <a:ext cx="1225157" cy="658686"/>
      </dsp:txXfrm>
    </dsp:sp>
    <dsp:sp modelId="{4C8D2A89-D307-4887-B27C-2CB205A7214C}">
      <dsp:nvSpPr>
        <dsp:cNvPr id="0" name=""/>
        <dsp:cNvSpPr/>
      </dsp:nvSpPr>
      <dsp:spPr>
        <a:xfrm rot="5400000">
          <a:off x="2122913" y="72648"/>
          <a:ext cx="1097811" cy="955095"/>
        </a:xfrm>
        <a:prstGeom prst="hexagon">
          <a:avLst>
            <a:gd name="adj" fmla="val 25000"/>
            <a:gd name="vf" fmla="val 115470"/>
          </a:avLst>
        </a:prstGeom>
        <a:solidFill>
          <a:schemeClr val="accent4">
            <a:hueOff val="1485099"/>
            <a:satOff val="-6853"/>
            <a:lumOff val="252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sr-Cyrl-RS" sz="800" kern="1200" dirty="0" smtClean="0"/>
            <a:t>Лингвистика</a:t>
          </a:r>
          <a:endParaRPr lang="sr-Latn-RS" sz="800" kern="1200" dirty="0"/>
        </a:p>
      </dsp:txBody>
      <dsp:txXfrm rot="-5400000">
        <a:off x="2343107" y="172367"/>
        <a:ext cx="657423" cy="755660"/>
      </dsp:txXfrm>
    </dsp:sp>
    <dsp:sp modelId="{6EE59D5D-C2F4-482B-BCD6-19F3C78ACE5F}">
      <dsp:nvSpPr>
        <dsp:cNvPr id="0" name=""/>
        <dsp:cNvSpPr/>
      </dsp:nvSpPr>
      <dsp:spPr>
        <a:xfrm rot="5400000">
          <a:off x="2662448" y="963335"/>
          <a:ext cx="1097811" cy="955095"/>
        </a:xfrm>
        <a:prstGeom prst="hexagon">
          <a:avLst>
            <a:gd name="adj" fmla="val 25000"/>
            <a:gd name="vf" fmla="val 115470"/>
          </a:avLst>
        </a:prstGeom>
        <a:solidFill>
          <a:schemeClr val="accent4">
            <a:hueOff val="2970198"/>
            <a:satOff val="-13705"/>
            <a:lumOff val="504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266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sr-Cyrl-RS" sz="600" kern="1200" dirty="0" smtClean="0"/>
            <a:t>МЕТОДИКА РАЗВОЈА ГОВОРА</a:t>
          </a:r>
          <a:endParaRPr lang="sr-Latn-RS" sz="600" kern="1200" dirty="0"/>
        </a:p>
      </dsp:txBody>
      <dsp:txXfrm rot="-5400000">
        <a:off x="2882642" y="1063054"/>
        <a:ext cx="657423" cy="755660"/>
      </dsp:txXfrm>
    </dsp:sp>
    <dsp:sp modelId="{379D6987-E900-436C-8051-3455295F5046}">
      <dsp:nvSpPr>
        <dsp:cNvPr id="0" name=""/>
        <dsp:cNvSpPr/>
      </dsp:nvSpPr>
      <dsp:spPr>
        <a:xfrm>
          <a:off x="1482889" y="1152675"/>
          <a:ext cx="1185636" cy="658686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r" defTabSz="266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sr-Latn-RS" sz="600" kern="1200"/>
        </a:p>
      </dsp:txBody>
      <dsp:txXfrm>
        <a:off x="1482889" y="1152675"/>
        <a:ext cx="1185636" cy="658686"/>
      </dsp:txXfrm>
    </dsp:sp>
    <dsp:sp modelId="{32F8D69B-D98E-4E3D-B0DF-03698A25EA55}">
      <dsp:nvSpPr>
        <dsp:cNvPr id="0" name=""/>
        <dsp:cNvSpPr/>
      </dsp:nvSpPr>
      <dsp:spPr>
        <a:xfrm rot="5400000">
          <a:off x="2612124" y="2869405"/>
          <a:ext cx="1097811" cy="955095"/>
        </a:xfrm>
        <a:prstGeom prst="hexagon">
          <a:avLst>
            <a:gd name="adj" fmla="val 25000"/>
            <a:gd name="vf" fmla="val 115470"/>
          </a:avLst>
        </a:prstGeom>
        <a:solidFill>
          <a:schemeClr val="accent4">
            <a:hueOff val="4455297"/>
            <a:satOff val="-20558"/>
            <a:lumOff val="756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sr-Cyrl-RS" sz="800" kern="1200" dirty="0" smtClean="0"/>
            <a:t>Филозофија</a:t>
          </a:r>
          <a:endParaRPr lang="sr-Latn-RS" sz="800" kern="1200" dirty="0"/>
        </a:p>
      </dsp:txBody>
      <dsp:txXfrm rot="-5400000">
        <a:off x="2832318" y="2969124"/>
        <a:ext cx="657423" cy="755660"/>
      </dsp:txXfrm>
    </dsp:sp>
    <dsp:sp modelId="{7A67ED48-0D83-4756-9FF9-C7D06BDF5A00}">
      <dsp:nvSpPr>
        <dsp:cNvPr id="0" name=""/>
        <dsp:cNvSpPr/>
      </dsp:nvSpPr>
      <dsp:spPr>
        <a:xfrm rot="5400000">
          <a:off x="3154417" y="1936292"/>
          <a:ext cx="1097811" cy="955095"/>
        </a:xfrm>
        <a:prstGeom prst="hexagon">
          <a:avLst>
            <a:gd name="adj" fmla="val 25000"/>
            <a:gd name="vf" fmla="val 115470"/>
          </a:avLst>
        </a:prstGeom>
        <a:solidFill>
          <a:schemeClr val="accent4">
            <a:hueOff val="5940396"/>
            <a:satOff val="-27410"/>
            <a:lumOff val="1009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266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sr-Cyrl-RS" sz="600" kern="1200" dirty="0" smtClean="0"/>
            <a:t>Општа методологија научног истраживања</a:t>
          </a:r>
          <a:endParaRPr lang="sr-Latn-RS" sz="600" kern="1200" dirty="0"/>
        </a:p>
      </dsp:txBody>
      <dsp:txXfrm rot="-5400000">
        <a:off x="3374611" y="2036011"/>
        <a:ext cx="657423" cy="755660"/>
      </dsp:txXfrm>
    </dsp:sp>
    <dsp:sp modelId="{5739E1D6-1B11-4DC9-BE24-BA119F08E3CF}">
      <dsp:nvSpPr>
        <dsp:cNvPr id="0" name=""/>
        <dsp:cNvSpPr/>
      </dsp:nvSpPr>
      <dsp:spPr>
        <a:xfrm>
          <a:off x="4209852" y="2084497"/>
          <a:ext cx="1225157" cy="658686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l" defTabSz="266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sr-Latn-RS" sz="600" kern="1200"/>
        </a:p>
      </dsp:txBody>
      <dsp:txXfrm>
        <a:off x="4209852" y="2084497"/>
        <a:ext cx="1225157" cy="658686"/>
      </dsp:txXfrm>
    </dsp:sp>
    <dsp:sp modelId="{329E2FC0-5087-439A-9C5E-93E86AFD8010}">
      <dsp:nvSpPr>
        <dsp:cNvPr id="0" name=""/>
        <dsp:cNvSpPr/>
      </dsp:nvSpPr>
      <dsp:spPr>
        <a:xfrm rot="5400000">
          <a:off x="2122913" y="1936292"/>
          <a:ext cx="1097811" cy="955095"/>
        </a:xfrm>
        <a:prstGeom prst="hexagon">
          <a:avLst>
            <a:gd name="adj" fmla="val 25000"/>
            <a:gd name="vf" fmla="val 115470"/>
          </a:avLst>
        </a:prstGeom>
        <a:solidFill>
          <a:schemeClr val="accent4">
            <a:hueOff val="7425494"/>
            <a:satOff val="-34263"/>
            <a:lumOff val="1261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sr-Cyrl-RS" sz="900" kern="1200" dirty="0" smtClean="0"/>
            <a:t>Педагогија</a:t>
          </a:r>
          <a:endParaRPr lang="sr-Latn-RS" sz="900" kern="1200" dirty="0"/>
        </a:p>
      </dsp:txBody>
      <dsp:txXfrm rot="-5400000">
        <a:off x="2343107" y="2036011"/>
        <a:ext cx="657423" cy="755660"/>
      </dsp:txXfrm>
    </dsp:sp>
    <dsp:sp modelId="{B2CD166D-0E53-4F06-9271-70FD28E3D07F}">
      <dsp:nvSpPr>
        <dsp:cNvPr id="0" name=""/>
        <dsp:cNvSpPr/>
      </dsp:nvSpPr>
      <dsp:spPr>
        <a:xfrm rot="5400000">
          <a:off x="1670772" y="962040"/>
          <a:ext cx="1097811" cy="955095"/>
        </a:xfrm>
        <a:prstGeom prst="hexagon">
          <a:avLst>
            <a:gd name="adj" fmla="val 25000"/>
            <a:gd name="vf" fmla="val 115470"/>
          </a:avLst>
        </a:prstGeom>
        <a:solidFill>
          <a:schemeClr val="accent4">
            <a:hueOff val="8910593"/>
            <a:satOff val="-41115"/>
            <a:lumOff val="1513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266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sr-Cyrl-RS" sz="600" kern="1200" dirty="0" smtClean="0"/>
            <a:t>Психологија</a:t>
          </a:r>
          <a:endParaRPr lang="sr-Latn-RS" sz="600" kern="1200" dirty="0"/>
        </a:p>
      </dsp:txBody>
      <dsp:txXfrm rot="-5400000">
        <a:off x="1890966" y="1061759"/>
        <a:ext cx="657423" cy="755660"/>
      </dsp:txXfrm>
    </dsp:sp>
    <dsp:sp modelId="{749A86FA-2822-4E00-B3B7-85F3D5D125E9}">
      <dsp:nvSpPr>
        <dsp:cNvPr id="0" name=""/>
        <dsp:cNvSpPr/>
      </dsp:nvSpPr>
      <dsp:spPr>
        <a:xfrm>
          <a:off x="1482889" y="3016319"/>
          <a:ext cx="1185636" cy="658686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87F5341-2B2A-44B2-ADF6-FF7A42A3A1F2}">
      <dsp:nvSpPr>
        <dsp:cNvPr id="0" name=""/>
        <dsp:cNvSpPr/>
      </dsp:nvSpPr>
      <dsp:spPr>
        <a:xfrm rot="5400000">
          <a:off x="3693951" y="976212"/>
          <a:ext cx="1097811" cy="955095"/>
        </a:xfrm>
        <a:prstGeom prst="hexagon">
          <a:avLst>
            <a:gd name="adj" fmla="val 25000"/>
            <a:gd name="vf" fmla="val 115470"/>
          </a:avLst>
        </a:prstGeom>
        <a:solidFill>
          <a:schemeClr val="accent4">
            <a:hueOff val="10395692"/>
            <a:satOff val="-47968"/>
            <a:lumOff val="1765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sr-Cyrl-RS" sz="900" kern="1200" dirty="0" smtClean="0"/>
            <a:t>Дидактика</a:t>
          </a:r>
          <a:endParaRPr lang="sr-Latn-RS" sz="900" kern="1200" dirty="0"/>
        </a:p>
      </dsp:txBody>
      <dsp:txXfrm rot="-5400000">
        <a:off x="3914145" y="1075931"/>
        <a:ext cx="657423" cy="75566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8/layout/AlternatingHexagons">
  <dgm:title val=""/>
  <dgm:desc val=""/>
  <dgm:catLst>
    <dgm:cat type="list" pri="15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1" destOrd="0"/>
        <dgm:cxn modelId="32" srcId="30" destId="31" srcOrd="0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60" srcId="0" destId="10" srcOrd="0" destOrd="0"/>
        <dgm:cxn modelId="7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60" srcId="0" destId="10" srcOrd="0" destOrd="0"/>
        <dgm:cxn modelId="70" srcId="0" destId="20" srcOrd="1" destOrd="0"/>
        <dgm:cxn modelId="80" srcId="0" destId="30" srcOrd="2" destOrd="0"/>
        <dgm:cxn modelId="90" srcId="0" destId="40" srcOrd="3" destOrd="0"/>
      </dgm:cxnLst>
      <dgm:bg/>
      <dgm:whole/>
    </dgm:dataModel>
  </dgm:clrData>
  <dgm:layoutNode name="Name0">
    <dgm:varLst>
      <dgm:chMax/>
      <dgm:chPref/>
      <dgm:dir/>
      <dgm:animLvl val="lvl"/>
    </dgm:varLst>
    <dgm:alg type="lin">
      <dgm:param type="linDir" val="fromT"/>
    </dgm:alg>
    <dgm:shape xmlns:r="http://schemas.openxmlformats.org/officeDocument/2006/relationships" r:blip="">
      <dgm:adjLst/>
    </dgm:shape>
    <dgm:constrLst>
      <dgm:constr type="primFontSz" for="des" forName="Parent1" val="65"/>
      <dgm:constr type="primFontSz" for="des" forName="Childtext1" refType="primFontSz" refFor="des" refForName="Parent1" op="lte"/>
      <dgm:constr type="w" for="ch" forName="composite" refType="w"/>
      <dgm:constr type="h" for="ch" forName="composite" refType="h"/>
      <dgm:constr type="h" for="ch" forName="spaceBetweenRectangles" refType="w" refFor="ch" refForName="composite" fact="-0.042"/>
      <dgm:constr type="sp" refType="h" refFor="ch" refForName="composite" op="equ" fact="0.1"/>
    </dgm:constrLst>
    <dgm:forEach name="nodesForEach" axis="ch" ptType="node">
      <dgm:layoutNode name="composite">
        <dgm:alg type="composite">
          <dgm:param type="ar" val="3.6"/>
        </dgm:alg>
        <dgm:shape xmlns:r="http://schemas.openxmlformats.org/officeDocument/2006/relationships" r:blip="">
          <dgm:adjLst/>
        </dgm:shape>
        <dgm:choose name="Name1">
          <dgm:if name="Name2" func="var" arg="dir" op="equ" val="norm">
            <dgm:choose name="Name3">
              <dgm:if name="Name4" axis="self" ptType="node" func="posOdd" op="equ" val="1">
                <dgm:constrLst>
                  <dgm:constr type="l" for="ch" forName="Accent1" refType="w" fact="0.18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18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44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.69"/>
                  <dgm:constr type="t" for="ch" forName="Childtext1" refType="h" fact="0.2"/>
                  <dgm:constr type="w" for="ch" forName="Childtext1" refType="w" fact="0.31"/>
                  <dgm:constr type="h" for="ch" forName="Childtext1" refType="h" fact="0.6"/>
                  <dgm:constr type="l" for="ch" forName="BalanceSpacing" refType="w" fact="0"/>
                  <dgm:constr type="t" for="ch" forName="BalanceSpacing" refType="h" fact="0"/>
                  <dgm:constr type="w" for="ch" forName="BalanceSpacing" refType="w"/>
                  <dgm:constr type="h" for="ch" forName="BalanceSpacing" refType="h" fact="0.1"/>
                  <dgm:constr type="l" for="ch" forName="BalanceSpacing1" refType="w" fact="0.69"/>
                  <dgm:constr type="t" for="ch" forName="BalanceSpacing1" refType="h" fact="0.2"/>
                  <dgm:constr type="w" for="ch" forName="BalanceSpacing1" refType="w" fact="0.31"/>
                  <dgm:constr type="h" for="ch" forName="BalanceSpacing1" refType="h" fact="0.6"/>
                </dgm:constrLst>
              </dgm:if>
              <dgm:else name="Name5">
                <dgm:constrLst>
                  <dgm:constr type="l" for="ch" forName="Accent1" refType="w" fact="0.571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571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3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"/>
                  <dgm:constr type="t" for="ch" forName="Childtext1" refType="h" fact="0.2"/>
                  <dgm:constr type="w" for="ch" forName="Childtext1" refType="w" fact="0.3"/>
                  <dgm:constr type="h" for="ch" forName="Childtext1" refType="h" fact="0.6"/>
                  <dgm:constr type="l" for="ch" forName="BalanceSpacing" refType="w" fact="0.82"/>
                  <dgm:constr type="t" for="ch" forName="BalanceSpacing" refType="h" fact="0"/>
                  <dgm:constr type="w" for="ch" forName="BalanceSpacing" refType="w" fact="0.18"/>
                  <dgm:constr type="h" for="ch" forName="BalanceSpacing" refType="h"/>
                  <dgm:constr type="l" for="ch" forName="BalanceSpacing1" refType="w" fact="0"/>
                  <dgm:constr type="t" for="ch" forName="BalanceSpacing1" refType="h" fact="0.2"/>
                  <dgm:constr type="w" for="ch" forName="BalanceSpacing1" refType="w" fact="0.3"/>
                  <dgm:constr type="h" for="ch" forName="BalanceSpacing1" refType="h" fact="0.6"/>
                </dgm:constrLst>
              </dgm:else>
            </dgm:choose>
          </dgm:if>
          <dgm:else name="Name6">
            <dgm:choose name="Name7">
              <dgm:if name="Name8" axis="self" ptType="node" func="posOdd" op="equ" val="1">
                <dgm:constrLst>
                  <dgm:constr type="l" for="ch" forName="Accent1" refType="w" fact="0.571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571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3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"/>
                  <dgm:constr type="t" for="ch" forName="Childtext1" refType="h" fact="0.2"/>
                  <dgm:constr type="w" for="ch" forName="Childtext1" refType="w" fact="0.3"/>
                  <dgm:constr type="h" for="ch" forName="Childtext1" refType="h" fact="0.6"/>
                  <dgm:constr type="l" for="ch" forName="BalanceSpacing" refType="w" fact="0.82"/>
                  <dgm:constr type="t" for="ch" forName="BalanceSpacing" refType="h" fact="0"/>
                  <dgm:constr type="w" for="ch" forName="BalanceSpacing" refType="w" fact="0.18"/>
                  <dgm:constr type="h" for="ch" forName="BalanceSpacing" refType="h"/>
                </dgm:constrLst>
              </dgm:if>
              <dgm:else name="Name9">
                <dgm:constrLst>
                  <dgm:constr type="l" for="ch" forName="Accent1" refType="w" fact="0.18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18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44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.69"/>
                  <dgm:constr type="t" for="ch" forName="Childtext1" refType="h" fact="0.2"/>
                  <dgm:constr type="w" for="ch" forName="Childtext1" refType="w" fact="0.31"/>
                  <dgm:constr type="h" for="ch" forName="Childtext1" refType="h" fact="0.6"/>
                  <dgm:constr type="l" for="ch" forName="BalanceSpacing" refType="w" fact="0"/>
                  <dgm:constr type="t" for="ch" forName="BalanceSpacing" refType="h" fact="0"/>
                  <dgm:constr type="w" for="ch" forName="BalanceSpacing" refType="w" fact="0.18"/>
                  <dgm:constr type="h" for="ch" forName="BalanceSpacing" refType="h"/>
                </dgm:constrLst>
              </dgm:else>
            </dgm:choose>
          </dgm:else>
        </dgm:choose>
        <dgm:layoutNode name="Parent1" styleLbl="node1">
          <dgm:varLst>
            <dgm:chMax val="1"/>
            <dgm:chPref val="1"/>
            <dgm:bulletEnabled val="1"/>
          </dgm:varLst>
          <dgm:alg type="tx"/>
          <dgm:shape xmlns:r="http://schemas.openxmlformats.org/officeDocument/2006/relationships" rot="90" type="hexagon" r:blip="">
            <dgm:adjLst>
              <dgm:adj idx="1" val="0.25"/>
              <dgm:adj idx="2" val="1.1547"/>
            </dgm:adjLst>
          </dgm:shape>
          <dgm:presOf axis="self" ptType="node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layoutNode name="Childtext1" styleLbl="revTx">
          <dgm:varLst>
            <dgm:chMax val="0"/>
            <dgm:chPref val="0"/>
            <dgm:bulletEnabled val="1"/>
          </dgm:varLst>
          <dgm:choose name="Name10">
            <dgm:if name="Name11" func="var" arg="dir" op="equ" val="norm">
              <dgm:choose name="Name12">
                <dgm:if name="Name13" axis="self" ptType="node" func="posOdd" op="equ" val="1">
                  <dgm:alg type="tx">
                    <dgm:param type="parTxLTRAlign" val="l"/>
                  </dgm:alg>
                </dgm:if>
                <dgm:else name="Name14">
                  <dgm:alg type="tx">
                    <dgm:param type="parTxLTRAlign" val="r"/>
                  </dgm:alg>
                </dgm:else>
              </dgm:choose>
            </dgm:if>
            <dgm:else name="Name15">
              <dgm:choose name="Name16">
                <dgm:if name="Name17" axis="self" ptType="node" func="posOdd" op="equ" val="1">
                  <dgm:alg type="tx">
                    <dgm:param type="parTxLTRAlign" val="r"/>
                  </dgm:alg>
                </dgm:if>
                <dgm:else name="Name18">
                  <dgm:alg type="tx">
                    <dgm:param type="parTxLTRAlign" val="l"/>
                  </dgm:alg>
                </dgm:else>
              </dgm:choose>
            </dgm:else>
          </dgm:choose>
          <dgm:shape xmlns:r="http://schemas.openxmlformats.org/officeDocument/2006/relationships" type="rect" r:blip="">
            <dgm:adjLst/>
          </dgm:shape>
          <dgm:presOf axis="des" ptType="node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layoutNode name="BalanceSpacing">
          <dgm:alg type="sp"/>
          <dgm:shape xmlns:r="http://schemas.openxmlformats.org/officeDocument/2006/relationships" r:blip="">
            <dgm:adjLst/>
          </dgm:shape>
        </dgm:layoutNode>
        <dgm:layoutNode name="BalanceSpacing1">
          <dgm:alg type="sp"/>
          <dgm:shape xmlns:r="http://schemas.openxmlformats.org/officeDocument/2006/relationships" r:blip="">
            <dgm:adjLst/>
          </dgm:shape>
        </dgm:layoutNode>
        <dgm:forEach name="Name19" axis="followSib" ptType="sibTrans" hideLastTrans="0" cnt="1">
          <dgm:layoutNode name="Accent1Text" styleLbl="node1">
            <dgm:alg type="tx"/>
            <dgm:shape xmlns:r="http://schemas.openxmlformats.org/officeDocument/2006/relationships" rot="90" type="hexagon" r:blip="">
              <dgm:adjLst>
                <dgm:adj idx="1" val="0.25"/>
                <dgm:adj idx="2" val="1.1547"/>
              </dgm:adjLst>
            </dgm:shape>
            <dgm:presOf axis="self" ptType="sibTrans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forEach>
      </dgm:layoutNode>
      <dgm:forEach name="Name2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r-Latn-R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4701AC4-A2E2-4FDA-94CA-EBDD30BE8D0E}" type="datetimeFigureOut">
              <a:rPr lang="sr-Latn-RS" smtClean="0"/>
              <a:t>3.2.2020.</a:t>
            </a:fld>
            <a:endParaRPr lang="sr-Latn-R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r-Latn-R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R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r-Latn-R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65C179D-5F65-4533-BA2D-957F2F881C2C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106304095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65C179D-5F65-4533-BA2D-957F2F881C2C}" type="slidenum">
              <a:rPr lang="sr-Latn-RS" smtClean="0"/>
              <a:t>1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182695336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65C179D-5F65-4533-BA2D-957F2F881C2C}" type="slidenum">
              <a:rPr lang="sr-Latn-RS" smtClean="0"/>
              <a:t>4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203666934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8" name="Rectangle 7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Oval 10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4955" y="2099733"/>
            <a:ext cx="8825658" cy="2677648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54955" y="4777380"/>
            <a:ext cx="8825658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accent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 rot="5400000">
            <a:off x="10089390" y="1792223"/>
            <a:ext cx="990599" cy="304799"/>
          </a:xfrm>
        </p:spPr>
        <p:txBody>
          <a:bodyPr anchor="t"/>
          <a:lstStyle>
            <a:lvl1pPr algn="l">
              <a:defRPr b="0" i="0">
                <a:solidFill>
                  <a:schemeClr val="bg1"/>
                </a:solidFill>
              </a:defRPr>
            </a:lvl1pPr>
          </a:lstStyle>
          <a:p>
            <a:fld id="{86F12CCF-AAA2-4E91-B619-2AF51DEDDE34}" type="datetime1">
              <a:rPr lang="sr-Latn-RS" smtClean="0"/>
              <a:t>3.2.2020.</a:t>
            </a:fld>
            <a:endParaRPr lang="sr-Lat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 rot="5400000">
            <a:off x="8959592" y="3226820"/>
            <a:ext cx="3859795" cy="304801"/>
          </a:xfrm>
        </p:spPr>
        <p:txBody>
          <a:bodyPr/>
          <a:lstStyle>
            <a:lvl1pPr>
              <a:defRPr b="0" i="0">
                <a:solidFill>
                  <a:schemeClr val="bg1"/>
                </a:solidFill>
              </a:defRPr>
            </a:lvl1pPr>
          </a:lstStyle>
          <a:p>
            <a:endParaRPr lang="sr-Latn-RS"/>
          </a:p>
        </p:txBody>
      </p:sp>
      <p:sp>
        <p:nvSpPr>
          <p:cNvPr id="10" name="Rectangle 9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51008" y="292608"/>
            <a:ext cx="838199" cy="767687"/>
          </a:xfrm>
        </p:spPr>
        <p:txBody>
          <a:bodyPr/>
          <a:lstStyle>
            <a:lvl1pPr>
              <a:defRPr sz="2800" b="0" i="0">
                <a:latin typeface="+mj-lt"/>
              </a:defRPr>
            </a:lvl1pPr>
          </a:lstStyle>
          <a:p>
            <a:fld id="{EDF445AC-C48B-4238-9F2F-306B4FAA80E3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27658208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Freeform 5"/>
            <p:cNvSpPr/>
            <p:nvPr/>
          </p:nvSpPr>
          <p:spPr bwMode="gray">
            <a:xfrm rot="10371525">
              <a:off x="263767" y="443825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9" name="Freeform 5"/>
            <p:cNvSpPr/>
            <p:nvPr/>
          </p:nvSpPr>
          <p:spPr bwMode="gray">
            <a:xfrm rot="10800000">
              <a:off x="459506" y="321130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6" y="4966674"/>
            <a:ext cx="882565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54955" y="685800"/>
            <a:ext cx="8825658" cy="3429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6" y="5536665"/>
            <a:ext cx="8825656" cy="493712"/>
          </a:xfrm>
        </p:spPr>
        <p:txBody>
          <a:bodyPr>
            <a:normAutofit/>
          </a:bodyPr>
          <a:lstStyle>
            <a:lvl1pPr marL="0" indent="0">
              <a:buNone/>
              <a:defRPr sz="12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36944-0FFB-44C7-8E1D-2483C8F1CF4B}" type="datetime1">
              <a:rPr lang="sr-Latn-RS" smtClean="0"/>
              <a:t>3.2.2020.</a:t>
            </a:fld>
            <a:endParaRPr lang="sr-Latn-R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F445AC-C48B-4238-9F2F-306B4FAA80E3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3603337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11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21010068">
              <a:off x="8490951" y="271487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7" name="Freeform 5"/>
            <p:cNvSpPr/>
            <p:nvPr/>
          </p:nvSpPr>
          <p:spPr bwMode="gray">
            <a:xfrm>
              <a:off x="455612" y="2801319"/>
              <a:ext cx="11277600" cy="3602637"/>
            </a:xfrm>
            <a:custGeom>
              <a:avLst/>
              <a:gdLst/>
              <a:ahLst/>
              <a:cxnLst/>
              <a:rect l="l" t="t" r="r" b="b"/>
              <a:pathLst>
                <a:path w="10000" h="7946">
                  <a:moveTo>
                    <a:pt x="0" y="0"/>
                  </a:moveTo>
                  <a:lnTo>
                    <a:pt x="0" y="7945"/>
                  </a:lnTo>
                  <a:lnTo>
                    <a:pt x="10000" y="7946"/>
                  </a:lnTo>
                  <a:lnTo>
                    <a:pt x="10000" y="4"/>
                  </a:lnTo>
                  <a:lnTo>
                    <a:pt x="10000" y="4"/>
                  </a:lnTo>
                  <a:lnTo>
                    <a:pt x="9773" y="91"/>
                  </a:lnTo>
                  <a:lnTo>
                    <a:pt x="9547" y="175"/>
                  </a:lnTo>
                  <a:lnTo>
                    <a:pt x="9320" y="256"/>
                  </a:lnTo>
                  <a:lnTo>
                    <a:pt x="9092" y="326"/>
                  </a:lnTo>
                  <a:lnTo>
                    <a:pt x="8865" y="396"/>
                  </a:lnTo>
                  <a:lnTo>
                    <a:pt x="8637" y="462"/>
                  </a:lnTo>
                  <a:lnTo>
                    <a:pt x="8412" y="518"/>
                  </a:lnTo>
                  <a:lnTo>
                    <a:pt x="8184" y="571"/>
                  </a:lnTo>
                  <a:lnTo>
                    <a:pt x="7957" y="620"/>
                  </a:lnTo>
                  <a:lnTo>
                    <a:pt x="7734" y="662"/>
                  </a:lnTo>
                  <a:lnTo>
                    <a:pt x="7508" y="704"/>
                  </a:lnTo>
                  <a:lnTo>
                    <a:pt x="7285" y="739"/>
                  </a:lnTo>
                  <a:lnTo>
                    <a:pt x="7062" y="767"/>
                  </a:lnTo>
                  <a:lnTo>
                    <a:pt x="6840" y="795"/>
                  </a:lnTo>
                  <a:lnTo>
                    <a:pt x="6620" y="819"/>
                  </a:lnTo>
                  <a:lnTo>
                    <a:pt x="6402" y="837"/>
                  </a:lnTo>
                  <a:lnTo>
                    <a:pt x="6184" y="851"/>
                  </a:lnTo>
                  <a:lnTo>
                    <a:pt x="5968" y="865"/>
                  </a:lnTo>
                  <a:lnTo>
                    <a:pt x="5755" y="872"/>
                  </a:lnTo>
                  <a:lnTo>
                    <a:pt x="5542" y="879"/>
                  </a:lnTo>
                  <a:lnTo>
                    <a:pt x="5332" y="882"/>
                  </a:lnTo>
                  <a:lnTo>
                    <a:pt x="5124" y="879"/>
                  </a:lnTo>
                  <a:lnTo>
                    <a:pt x="4918" y="879"/>
                  </a:lnTo>
                  <a:lnTo>
                    <a:pt x="4714" y="872"/>
                  </a:lnTo>
                  <a:lnTo>
                    <a:pt x="4514" y="861"/>
                  </a:lnTo>
                  <a:lnTo>
                    <a:pt x="4316" y="851"/>
                  </a:lnTo>
                  <a:lnTo>
                    <a:pt x="4122" y="840"/>
                  </a:lnTo>
                  <a:lnTo>
                    <a:pt x="3929" y="823"/>
                  </a:lnTo>
                  <a:lnTo>
                    <a:pt x="3739" y="805"/>
                  </a:lnTo>
                  <a:lnTo>
                    <a:pt x="3553" y="788"/>
                  </a:lnTo>
                  <a:lnTo>
                    <a:pt x="3190" y="742"/>
                  </a:lnTo>
                  <a:lnTo>
                    <a:pt x="2842" y="693"/>
                  </a:lnTo>
                  <a:lnTo>
                    <a:pt x="2508" y="641"/>
                  </a:lnTo>
                  <a:lnTo>
                    <a:pt x="2192" y="585"/>
                  </a:lnTo>
                  <a:lnTo>
                    <a:pt x="1890" y="525"/>
                  </a:lnTo>
                  <a:lnTo>
                    <a:pt x="1610" y="462"/>
                  </a:lnTo>
                  <a:lnTo>
                    <a:pt x="1347" y="399"/>
                  </a:lnTo>
                  <a:lnTo>
                    <a:pt x="1105" y="336"/>
                  </a:lnTo>
                  <a:lnTo>
                    <a:pt x="883" y="277"/>
                  </a:lnTo>
                  <a:lnTo>
                    <a:pt x="686" y="221"/>
                  </a:lnTo>
                  <a:lnTo>
                    <a:pt x="508" y="168"/>
                  </a:lnTo>
                  <a:lnTo>
                    <a:pt x="358" y="123"/>
                  </a:lnTo>
                  <a:lnTo>
                    <a:pt x="232" y="81"/>
                  </a:lnTo>
                  <a:lnTo>
                    <a:pt x="59" y="21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1063416"/>
            <a:ext cx="8825659" cy="1379755"/>
          </a:xfrm>
        </p:spPr>
        <p:txBody>
          <a:bodyPr/>
          <a:lstStyle>
            <a:lvl1pPr>
              <a:defRPr sz="4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3543300"/>
            <a:ext cx="8825659" cy="24765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6D2027-8C44-4D60-8F96-3758E01FAFB5}" type="datetime1">
              <a:rPr lang="sr-Latn-RS" smtClean="0"/>
              <a:t>3.2.2020.</a:t>
            </a:fld>
            <a:endParaRPr lang="sr-Lat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F445AC-C48B-4238-9F2F-306B4FAA80E3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156023073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5" name="Rectangle 14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5"/>
            <p:cNvSpPr/>
            <p:nvPr/>
          </p:nvSpPr>
          <p:spPr bwMode="gray">
            <a:xfrm rot="21010068">
              <a:off x="8490951" y="41851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24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6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13" name="TextBox 12"/>
          <p:cNvSpPr txBox="1"/>
          <p:nvPr/>
        </p:nvSpPr>
        <p:spPr>
          <a:xfrm>
            <a:off x="9719438" y="2631815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9600" dirty="0"/>
              <a:t>”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898295" y="591093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9600" dirty="0"/>
              <a:t>“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81878" y="980517"/>
            <a:ext cx="8453906" cy="2698249"/>
          </a:xfrm>
        </p:spPr>
        <p:txBody>
          <a:bodyPr/>
          <a:lstStyle>
            <a:lvl1pPr>
              <a:defRPr sz="4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13"/>
          </p:nvPr>
        </p:nvSpPr>
        <p:spPr bwMode="gray">
          <a:xfrm>
            <a:off x="1945945" y="3678766"/>
            <a:ext cx="7725772" cy="342174"/>
          </a:xfrm>
        </p:spPr>
        <p:txBody>
          <a:bodyPr anchor="t"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accent1"/>
                </a:solidFill>
                <a:latin typeface="+mn-lt"/>
                <a:ea typeface="+mn-ea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4350657"/>
            <a:ext cx="8825659" cy="16764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395ED-3AA6-4202-90A7-5C6F65E6EFE6}" type="datetime1">
              <a:rPr lang="sr-Latn-RS" smtClean="0"/>
              <a:t>3.2.2020.</a:t>
            </a:fld>
            <a:endParaRPr lang="sr-Lat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32" name="Rectangle 3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F445AC-C48B-4238-9F2F-306B4FAA80E3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379333969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oup 17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Freeform 5"/>
            <p:cNvSpPr/>
            <p:nvPr/>
          </p:nvSpPr>
          <p:spPr bwMode="gray">
            <a:xfrm rot="21010068">
              <a:off x="8490951" y="4193583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370667"/>
            <a:ext cx="8825660" cy="1822514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5033068"/>
            <a:ext cx="8825659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2A08B-F206-48DE-8C61-C9B2C50CCEFE}" type="datetime1">
              <a:rPr lang="sr-Latn-RS" smtClean="0"/>
              <a:t>3.2.2020.</a:t>
            </a:fld>
            <a:endParaRPr lang="sr-Lat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12" name="Rectangle 1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F445AC-C48B-4238-9F2F-306B4FAA80E3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308988492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17299"/>
            <a:ext cx="312916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1154954" y="3193561"/>
            <a:ext cx="3129168" cy="2833496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12721" y="2603502"/>
            <a:ext cx="314538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12721" y="3193561"/>
            <a:ext cx="3145380" cy="2833495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86700" y="2617299"/>
            <a:ext cx="3161029" cy="576261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86700" y="3193561"/>
            <a:ext cx="3164719" cy="28334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cxnSp>
        <p:nvCxnSpPr>
          <p:cNvPr id="22" name="Straight Connector 21"/>
          <p:cNvCxnSpPr/>
          <p:nvPr/>
        </p:nvCxnSpPr>
        <p:spPr>
          <a:xfrm>
            <a:off x="440397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1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>
            <a:off x="777240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1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CE6D3D-118A-4F75-9BAC-60133A14894E}" type="datetime1">
              <a:rPr lang="sr-Latn-RS" smtClean="0"/>
              <a:t>3.2.2020.</a:t>
            </a:fld>
            <a:endParaRPr lang="sr-Latn-R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F445AC-C48B-4238-9F2F-306B4FAA80E3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241182514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2" y="4532845"/>
            <a:ext cx="305043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4552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1154953" y="5109107"/>
            <a:ext cx="3050437" cy="91794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72537" y="4532846"/>
            <a:ext cx="3046766" cy="651156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0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748463" y="2603500"/>
            <a:ext cx="2691241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8865" y="5184002"/>
            <a:ext cx="3050438" cy="843056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983434" y="4532847"/>
            <a:ext cx="3050438" cy="651154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1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163031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7983434" y="5184001"/>
            <a:ext cx="3050437" cy="843054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4388153" y="2603500"/>
            <a:ext cx="0" cy="3517594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801905" y="2603500"/>
            <a:ext cx="0" cy="3492500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8DF0DE-E4BC-4214-9A3B-61008C4A65EF}" type="datetime1">
              <a:rPr lang="sr-Latn-RS" smtClean="0"/>
              <a:t>3.2.2020.</a:t>
            </a:fld>
            <a:endParaRPr lang="sr-Latn-R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F445AC-C48B-4238-9F2F-306B4FAA80E3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23206966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3" y="973668"/>
            <a:ext cx="8825660" cy="706964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 anchorCtr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A09049-0C57-49D5-8321-9865E9B5877A}" type="datetime1">
              <a:rPr lang="sr-Latn-RS" smtClean="0"/>
              <a:t>3.2.2020.</a:t>
            </a:fld>
            <a:endParaRPr lang="sr-Lat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F445AC-C48B-4238-9F2F-306B4FAA80E3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172476443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Freeform 5"/>
            <p:cNvSpPr/>
            <p:nvPr/>
          </p:nvSpPr>
          <p:spPr bwMode="gray">
            <a:xfrm rot="5101749">
              <a:off x="6294738" y="457773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Rectangle 7"/>
            <p:cNvSpPr/>
            <p:nvPr/>
          </p:nvSpPr>
          <p:spPr>
            <a:xfrm>
              <a:off x="414867" y="402165"/>
              <a:ext cx="6510866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5400000">
              <a:off x="44492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576756" y="1278468"/>
            <a:ext cx="1413933" cy="4748589"/>
          </a:xfrm>
        </p:spPr>
        <p:txBody>
          <a:bodyPr vert="eaVert" anchor="b" anchorCtr="0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1278468"/>
            <a:ext cx="6247546" cy="474859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950AE9-EC17-4D46-8801-459DF6C3EFD7}" type="datetime1">
              <a:rPr lang="sr-Latn-RS" smtClean="0"/>
              <a:t>3.2.2020.</a:t>
            </a:fld>
            <a:endParaRPr lang="sr-Lat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F445AC-C48B-4238-9F2F-306B4FAA80E3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16945594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81D1F-CE45-4BC1-95B5-0912C9BB9D8F}" type="datetime1">
              <a:rPr lang="sr-Latn-RS" smtClean="0"/>
              <a:t>3.2.2020.</a:t>
            </a:fld>
            <a:endParaRPr lang="sr-Lat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F445AC-C48B-4238-9F2F-306B4FAA80E3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14285144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Group 12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Rectangle 6"/>
            <p:cNvSpPr/>
            <p:nvPr/>
          </p:nvSpPr>
          <p:spPr>
            <a:xfrm>
              <a:off x="7289800" y="402165"/>
              <a:ext cx="44788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15922489">
              <a:off x="4698352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 rot="16200000">
              <a:off x="3787244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6" y="2677645"/>
            <a:ext cx="4351023" cy="2283824"/>
          </a:xfrm>
        </p:spPr>
        <p:txBody>
          <a:bodyPr anchor="ctr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95558" y="2677644"/>
            <a:ext cx="3755379" cy="2283823"/>
          </a:xfrm>
        </p:spPr>
        <p:txBody>
          <a:bodyPr anchor="ctr"/>
          <a:lstStyle>
            <a:lvl1pPr marL="0" indent="0" algn="l">
              <a:buNone/>
              <a:defRPr sz="2000" cap="all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A6063-7862-4C0F-AC94-43C170215965}" type="datetime1">
              <a:rPr lang="sr-Latn-RS" smtClean="0"/>
              <a:t>3.2.2020.</a:t>
            </a:fld>
            <a:endParaRPr lang="sr-Lat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15" name="Rectangle 14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F445AC-C48B-4238-9F2F-306B4FAA80E3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25545203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54954" y="2603500"/>
            <a:ext cx="4825158" cy="3416301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08712" y="2603500"/>
            <a:ext cx="4825159" cy="341630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4450E-12D8-450B-A867-37C72EBDDC80}" type="datetime1">
              <a:rPr lang="sr-Latn-RS" smtClean="0"/>
              <a:t>3.2.2020.</a:t>
            </a:fld>
            <a:endParaRPr lang="sr-Latn-R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F445AC-C48B-4238-9F2F-306B4FAA80E3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40661299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4825157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4954" y="3179762"/>
            <a:ext cx="4825158" cy="2840039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08712" y="2603500"/>
            <a:ext cx="482515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08710" y="3179762"/>
            <a:ext cx="4825159" cy="2840039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06E555-4B14-4380-9F37-A7FD5F704C79}" type="datetime1">
              <a:rPr lang="sr-Latn-RS" smtClean="0"/>
              <a:t>3.2.2020.</a:t>
            </a:fld>
            <a:endParaRPr lang="sr-Latn-R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F445AC-C48B-4238-9F2F-306B4FAA80E3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24762095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AE2EBD-3C36-4FAD-A411-75850E83E961}" type="datetime1">
              <a:rPr lang="sr-Latn-RS" smtClean="0"/>
              <a:t>3.2.2020.</a:t>
            </a:fld>
            <a:endParaRPr lang="sr-Latn-R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F445AC-C48B-4238-9F2F-306B4FAA80E3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27569084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1F2C28-D540-41D7-9C8B-F05ACE122ED9}" type="datetime1">
              <a:rPr lang="sr-Latn-RS" smtClean="0"/>
              <a:t>3.2.2020.</a:t>
            </a:fld>
            <a:endParaRPr lang="sr-Latn-R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7" name="Rectangle 6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F445AC-C48B-4238-9F2F-306B4FAA80E3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42558271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Rectangle 7"/>
            <p:cNvSpPr/>
            <p:nvPr/>
          </p:nvSpPr>
          <p:spPr>
            <a:xfrm>
              <a:off x="5713412" y="402165"/>
              <a:ext cx="6055253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Freeform 5"/>
            <p:cNvSpPr/>
            <p:nvPr/>
          </p:nvSpPr>
          <p:spPr bwMode="gray">
            <a:xfrm rot="15922489">
              <a:off x="3140485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9" name="Freeform 5"/>
            <p:cNvSpPr/>
            <p:nvPr/>
          </p:nvSpPr>
          <p:spPr bwMode="gray">
            <a:xfrm rot="16200000">
              <a:off x="2229377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1295400"/>
            <a:ext cx="2793159" cy="1600200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81146" y="1447800"/>
            <a:ext cx="5190065" cy="4572000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5" y="2895600"/>
            <a:ext cx="2793158" cy="3129279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0FED6F-3806-4248-8BA6-833C43DBBFEA}" type="datetime1">
              <a:rPr lang="sr-Latn-RS" smtClean="0"/>
              <a:t>3.2.2020.</a:t>
            </a:fld>
            <a:endParaRPr lang="sr-Latn-R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15" name="Rectangle 14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F445AC-C48B-4238-9F2F-306B4FAA80E3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23951825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Group 19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Rectangle 7"/>
            <p:cNvSpPr/>
            <p:nvPr/>
          </p:nvSpPr>
          <p:spPr>
            <a:xfrm>
              <a:off x="6172200" y="402165"/>
              <a:ext cx="55964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16200000">
              <a:off x="32954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0" name="Freeform 5"/>
            <p:cNvSpPr/>
            <p:nvPr/>
          </p:nvSpPr>
          <p:spPr bwMode="gray">
            <a:xfrm rot="15922489">
              <a:off x="4203594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3907" y="1693332"/>
            <a:ext cx="3860260" cy="1735668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47870" y="1143000"/>
            <a:ext cx="3227193" cy="4572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5" y="3657600"/>
            <a:ext cx="3859212" cy="1371600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2B1605-0205-482E-BE7A-605AD50E30AD}" type="datetime1">
              <a:rPr lang="sr-Latn-RS" smtClean="0"/>
              <a:t>3.2.2020.</a:t>
            </a:fld>
            <a:endParaRPr lang="sr-Latn-R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F445AC-C48B-4238-9F2F-306B4FAA80E3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9110863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jpe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26" name="Rectangle 25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19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5"/>
            <p:cNvSpPr/>
            <p:nvPr/>
          </p:nvSpPr>
          <p:spPr bwMode="gray">
            <a:xfrm rot="21010068">
              <a:off x="8490951" y="17975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20" name="Freeform 5"/>
            <p:cNvSpPr/>
            <p:nvPr/>
          </p:nvSpPr>
          <p:spPr bwMode="gray">
            <a:xfrm>
              <a:off x="459506" y="1866405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gray">
          <a:xfrm>
            <a:off x="1154953" y="973668"/>
            <a:ext cx="8761413" cy="706964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5" y="2603500"/>
            <a:ext cx="8761412" cy="34163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50938" y="6394061"/>
            <a:ext cx="990599" cy="304799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1" i="0">
                <a:solidFill>
                  <a:schemeClr val="accent1"/>
                </a:solidFill>
              </a:defRPr>
            </a:lvl1pPr>
          </a:lstStyle>
          <a:p>
            <a:fld id="{6878DD81-9582-4AB8-9BDA-7E70D0585652}" type="datetime1">
              <a:rPr lang="sr-Latn-RS" smtClean="0"/>
              <a:t>3.2.2020.</a:t>
            </a:fld>
            <a:endParaRPr lang="sr-Lat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28358" y="6391838"/>
            <a:ext cx="3859795" cy="30480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000" b="1" i="0">
                <a:solidFill>
                  <a:schemeClr val="accent1"/>
                </a:solidFill>
                <a:latin typeface="+mn-lt"/>
              </a:defRPr>
            </a:lvl1pPr>
          </a:lstStyle>
          <a:p>
            <a:endParaRPr lang="sr-Latn-RS"/>
          </a:p>
        </p:txBody>
      </p:sp>
      <p:sp>
        <p:nvSpPr>
          <p:cNvPr id="22" name="Rectangle 2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52540" y="295729"/>
            <a:ext cx="838199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bg1"/>
                </a:solidFill>
                <a:latin typeface="+mn-lt"/>
              </a:defRPr>
            </a:lvl1pPr>
          </a:lstStyle>
          <a:p>
            <a:fld id="{EDF445AC-C48B-4238-9F2F-306B4FAA80E3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21777147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9" r:id="rId1"/>
    <p:sldLayoutId id="2147483830" r:id="rId2"/>
    <p:sldLayoutId id="2147483831" r:id="rId3"/>
    <p:sldLayoutId id="2147483832" r:id="rId4"/>
    <p:sldLayoutId id="2147483833" r:id="rId5"/>
    <p:sldLayoutId id="2147483834" r:id="rId6"/>
    <p:sldLayoutId id="2147483835" r:id="rId7"/>
    <p:sldLayoutId id="2147483836" r:id="rId8"/>
    <p:sldLayoutId id="2147483837" r:id="rId9"/>
    <p:sldLayoutId id="2147483838" r:id="rId10"/>
    <p:sldLayoutId id="2147483839" r:id="rId11"/>
    <p:sldLayoutId id="2147483840" r:id="rId12"/>
    <p:sldLayoutId id="2147483841" r:id="rId13"/>
    <p:sldLayoutId id="2147483842" r:id="rId14"/>
    <p:sldLayoutId id="2147483843" r:id="rId15"/>
    <p:sldLayoutId id="2147483844" r:id="rId16"/>
    <p:sldLayoutId id="2147483845" r:id="rId17"/>
  </p:sldLayoutIdLst>
  <p:hf sldNum="0" hdr="0" dt="0"/>
  <p:txStyles>
    <p:titleStyle>
      <a:lvl1pPr algn="l" defTabSz="457200" rtl="0" eaLnBrk="1" latinLnBrk="0" hangingPunct="1">
        <a:spcBef>
          <a:spcPct val="0"/>
        </a:spcBef>
        <a:buNone/>
        <a:defRPr sz="3600" b="0" i="0" kern="1200">
          <a:solidFill>
            <a:schemeClr val="bg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69023" y="2099733"/>
            <a:ext cx="8825658" cy="2677648"/>
          </a:xfrm>
        </p:spPr>
        <p:txBody>
          <a:bodyPr/>
          <a:lstStyle/>
          <a:p>
            <a:pPr algn="ctr"/>
            <a:r>
              <a:rPr lang="sr-Cyrl-RS" b="1" dirty="0" smtClean="0">
                <a:solidFill>
                  <a:srgbClr val="FFFF00"/>
                </a:solidFill>
              </a:rPr>
              <a:t>Методика развоја говора</a:t>
            </a:r>
            <a:endParaRPr lang="sr-Latn-RS" b="1" dirty="0">
              <a:solidFill>
                <a:srgbClr val="FFFF00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ctr"/>
            <a:r>
              <a:rPr lang="sr-Cyrl-RS" b="1" dirty="0">
                <a:solidFill>
                  <a:srgbClr val="FFFF00"/>
                </a:solidFill>
              </a:rPr>
              <a:t>Методика развоја говора као научна и наставна дисциплина</a:t>
            </a:r>
            <a:endParaRPr lang="sr-Latn-RS" b="1" dirty="0"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814000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5" y="748586"/>
            <a:ext cx="8761413" cy="706964"/>
          </a:xfrm>
        </p:spPr>
        <p:txBody>
          <a:bodyPr/>
          <a:lstStyle/>
          <a:p>
            <a:r>
              <a:rPr lang="sr-Cyrl-RS" dirty="0" smtClean="0">
                <a:solidFill>
                  <a:srgbClr val="FFFF00"/>
                </a:solidFill>
              </a:rPr>
              <a:t>Методика развоја говора као научна и наставна дисциплина</a:t>
            </a:r>
            <a:endParaRPr lang="sr-Latn-RS" dirty="0">
              <a:solidFill>
                <a:srgbClr val="FFFF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CS" dirty="0"/>
              <a:t>	Методика развоја говора је интердисциплинарна наука </a:t>
            </a:r>
            <a:endParaRPr lang="sr-Cyrl-CS" dirty="0" smtClean="0"/>
          </a:p>
          <a:p>
            <a:pPr marL="0" indent="0">
              <a:buNone/>
            </a:pPr>
            <a:endParaRPr lang="sr-Cyrl-CS" dirty="0" smtClean="0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1"/>
          </p:nvPr>
        </p:nvSpPr>
        <p:spPr>
          <a:xfrm>
            <a:off x="373613" y="6019800"/>
            <a:ext cx="3859795" cy="304801"/>
          </a:xfrm>
        </p:spPr>
        <p:txBody>
          <a:bodyPr/>
          <a:lstStyle/>
          <a:p>
            <a:endParaRPr lang="sr-Latn-RS"/>
          </a:p>
        </p:txBody>
      </p:sp>
      <p:graphicFrame>
        <p:nvGraphicFramePr>
          <p:cNvPr id="22" name="Diagram 21"/>
          <p:cNvGraphicFramePr/>
          <p:nvPr>
            <p:extLst>
              <p:ext uri="{D42A27DB-BD31-4B8C-83A1-F6EECF244321}">
                <p14:modId xmlns:p14="http://schemas.microsoft.com/office/powerpoint/2010/main" val="2294824143"/>
              </p:ext>
            </p:extLst>
          </p:nvPr>
        </p:nvGraphicFramePr>
        <p:xfrm>
          <a:off x="1852613" y="2962141"/>
          <a:ext cx="6917900" cy="389585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6869586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>
                <a:solidFill>
                  <a:srgbClr val="FFFF00"/>
                </a:solidFill>
              </a:rPr>
              <a:t>Методика развоја говора као научна и наставна дисциплина</a:t>
            </a:r>
            <a:endParaRPr lang="sr-Latn-RS" dirty="0">
              <a:solidFill>
                <a:srgbClr val="FFFF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sr-Cyrl-CS" b="1" dirty="0" smtClean="0"/>
              <a:t>      Основна полазишта</a:t>
            </a:r>
            <a:r>
              <a:rPr lang="sr-Cyrl-CS" dirty="0" smtClean="0"/>
              <a:t> </a:t>
            </a:r>
            <a:r>
              <a:rPr lang="sr-Cyrl-CS" dirty="0"/>
              <a:t>методике развоја говора </a:t>
            </a:r>
            <a:r>
              <a:rPr lang="sr-Cyrl-CS" dirty="0" smtClean="0"/>
              <a:t>су:</a:t>
            </a:r>
          </a:p>
          <a:p>
            <a:r>
              <a:rPr lang="sr-Cyrl-CS" dirty="0" smtClean="0"/>
              <a:t> </a:t>
            </a:r>
            <a:r>
              <a:rPr lang="sr-Cyrl-CS" b="1" dirty="0"/>
              <a:t>лингвистика (наука о језику</a:t>
            </a:r>
            <a:r>
              <a:rPr lang="sr-Cyrl-CS" b="1" dirty="0" smtClean="0"/>
              <a:t>)</a:t>
            </a:r>
          </a:p>
          <a:p>
            <a:r>
              <a:rPr lang="sr-Cyrl-CS" b="1" dirty="0"/>
              <a:t>н</a:t>
            </a:r>
            <a:r>
              <a:rPr lang="sr-Cyrl-CS" b="1" dirty="0" smtClean="0"/>
              <a:t>аучна сазнања о </a:t>
            </a:r>
            <a:r>
              <a:rPr lang="sr-Cyrl-CS" b="1" dirty="0" smtClean="0"/>
              <a:t> дечјем говорном развоју</a:t>
            </a:r>
            <a:endParaRPr lang="sr-Cyrl-CS" b="1" dirty="0" smtClean="0"/>
          </a:p>
          <a:p>
            <a:r>
              <a:rPr lang="sr-Cyrl-CS" b="1" dirty="0"/>
              <a:t>п</a:t>
            </a:r>
            <a:r>
              <a:rPr lang="sr-Cyrl-CS" b="1" dirty="0" smtClean="0"/>
              <a:t>рактична </a:t>
            </a:r>
            <a:r>
              <a:rPr lang="sr-Cyrl-CS" b="1" dirty="0"/>
              <a:t>искуства у раду са децом </a:t>
            </a:r>
            <a:r>
              <a:rPr lang="sr-Cyrl-CS" dirty="0"/>
              <a:t>у области дечјег говорног </a:t>
            </a:r>
            <a:r>
              <a:rPr lang="sr-Cyrl-CS" dirty="0" smtClean="0"/>
              <a:t>развоја</a:t>
            </a:r>
          </a:p>
          <a:p>
            <a:endParaRPr lang="sr-Latn-R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15817" y="6321500"/>
            <a:ext cx="3859795" cy="304801"/>
          </a:xfrm>
        </p:spPr>
        <p:txBody>
          <a:bodyPr/>
          <a:lstStyle/>
          <a:p>
            <a:endParaRPr lang="sr-Latn-RS" dirty="0"/>
          </a:p>
        </p:txBody>
      </p:sp>
    </p:spTree>
    <p:extLst>
      <p:ext uri="{BB962C8B-B14F-4D97-AF65-F5344CB8AC3E}">
        <p14:creationId xmlns:p14="http://schemas.microsoft.com/office/powerpoint/2010/main" val="25461441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>
                <a:solidFill>
                  <a:srgbClr val="FFFF00"/>
                </a:solidFill>
              </a:rPr>
              <a:t>Методика развоја говора као научна и наставна дисциплина</a:t>
            </a:r>
            <a:endParaRPr lang="sr-Latn-RS" dirty="0">
              <a:solidFill>
                <a:srgbClr val="FFFF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sr-Cyrl-RS" b="1" dirty="0"/>
              <a:t>Предмет</a:t>
            </a:r>
            <a:r>
              <a:rPr lang="sr-Cyrl-RS" b="1" i="1" dirty="0"/>
              <a:t> </a:t>
            </a:r>
            <a:r>
              <a:rPr lang="sr-Cyrl-RS" i="1" dirty="0"/>
              <a:t> </a:t>
            </a:r>
            <a:r>
              <a:rPr lang="sr-Cyrl-CS" dirty="0"/>
              <a:t>методике развоја говора </a:t>
            </a:r>
            <a:r>
              <a:rPr lang="en-US" b="1" dirty="0"/>
              <a:t>je </a:t>
            </a:r>
            <a:r>
              <a:rPr lang="sr-Cyrl-CS" b="1" dirty="0"/>
              <a:t>говор дец</a:t>
            </a:r>
            <a:r>
              <a:rPr lang="en-US" b="1" dirty="0"/>
              <a:t>e</a:t>
            </a:r>
            <a:r>
              <a:rPr lang="sr-Cyrl-CS" b="1" dirty="0"/>
              <a:t> предшколског узраста</a:t>
            </a:r>
            <a:r>
              <a:rPr lang="en-US" i="1" dirty="0"/>
              <a:t>.</a:t>
            </a:r>
            <a:endParaRPr lang="sr-Latn-RS" dirty="0"/>
          </a:p>
          <a:p>
            <a:r>
              <a:rPr lang="sr-Cyrl-RS" b="1" dirty="0"/>
              <a:t>Циљ </a:t>
            </a:r>
            <a:r>
              <a:rPr lang="sr-Cyrl-CS" dirty="0"/>
              <a:t>методике развоја говора: </a:t>
            </a:r>
            <a:r>
              <a:rPr lang="sr-Cyrl-CS" b="1" dirty="0"/>
              <a:t>оспособити студенте, будуће васпитаче, да самостално и компетентно раде на развијању говора </a:t>
            </a:r>
            <a:r>
              <a:rPr lang="sr-Cyrl-CS" b="1" dirty="0" smtClean="0"/>
              <a:t>деце.</a:t>
            </a:r>
            <a:endParaRPr lang="sr-Latn-RS" dirty="0"/>
          </a:p>
          <a:p>
            <a:r>
              <a:rPr lang="sr-Cyrl-RS" b="1" dirty="0"/>
              <a:t>Задаци </a:t>
            </a:r>
            <a:r>
              <a:rPr lang="sr-Cyrl-RS" dirty="0"/>
              <a:t>су </a:t>
            </a:r>
            <a:r>
              <a:rPr lang="sr-Cyrl-RS" dirty="0" smtClean="0"/>
              <a:t>кораци који </a:t>
            </a:r>
            <a:r>
              <a:rPr lang="sr-Cyrl-RS" dirty="0"/>
              <a:t>воде ка </a:t>
            </a:r>
            <a:r>
              <a:rPr lang="sr-Cyrl-RS" dirty="0" smtClean="0"/>
              <a:t>циљу</a:t>
            </a:r>
            <a:r>
              <a:rPr lang="sr-Latn-RS" dirty="0" smtClean="0"/>
              <a:t>: </a:t>
            </a:r>
            <a:r>
              <a:rPr lang="sr-Cyrl-RS" dirty="0"/>
              <a:t>оспособити васпитаче да стекну сазнања о развоју говора деце, успоставе комуникацију са децом, да буду оспособљени да организују одређене вежбе водећи рачуна о узрасту деце, да подстичу децу и мотивишу у процесу развоја говора, да </a:t>
            </a:r>
            <a:r>
              <a:rPr lang="sr-Cyrl-RS" dirty="0" smtClean="0"/>
              <a:t>постану </a:t>
            </a:r>
            <a:r>
              <a:rPr lang="sr-Cyrl-RS" dirty="0"/>
              <a:t>добар говорни узор деци, и др.</a:t>
            </a:r>
            <a:endParaRPr lang="sr-Latn-RS" dirty="0"/>
          </a:p>
          <a:p>
            <a:r>
              <a:rPr lang="sr-Cyrl-RS" dirty="0"/>
              <a:t> </a:t>
            </a:r>
            <a:r>
              <a:rPr lang="sr-Cyrl-RS" dirty="0" smtClean="0"/>
              <a:t>Издвојени </a:t>
            </a:r>
            <a:r>
              <a:rPr lang="sr-Cyrl-RS" dirty="0"/>
              <a:t>задаци остварују се путем разноврсних, функционалних </a:t>
            </a:r>
            <a:r>
              <a:rPr lang="sr-Cyrl-RS" b="1" dirty="0"/>
              <a:t>вежбања.</a:t>
            </a:r>
            <a:endParaRPr lang="sr-Latn-RS" dirty="0"/>
          </a:p>
          <a:p>
            <a:endParaRPr lang="sr-Latn-R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r-Cyrl-RS" dirty="0" smtClean="0"/>
              <a:t>21.2.2017.</a:t>
            </a:r>
            <a:endParaRPr lang="sr-Latn-RS" dirty="0"/>
          </a:p>
        </p:txBody>
      </p:sp>
    </p:spTree>
    <p:extLst>
      <p:ext uri="{BB962C8B-B14F-4D97-AF65-F5344CB8AC3E}">
        <p14:creationId xmlns:p14="http://schemas.microsoft.com/office/powerpoint/2010/main" val="11495587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>
                <a:solidFill>
                  <a:srgbClr val="FFFF00"/>
                </a:solidFill>
              </a:rPr>
              <a:t>Методика развоја говора као научна и наставна дисциплина</a:t>
            </a:r>
            <a:endParaRPr lang="sr-Latn-RS" dirty="0">
              <a:solidFill>
                <a:srgbClr val="FFFF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CS" b="1" dirty="0"/>
              <a:t>Основно питање МРГ је</a:t>
            </a:r>
            <a:r>
              <a:rPr lang="sr-Cyrl-CS" dirty="0"/>
              <a:t>: </a:t>
            </a:r>
            <a:r>
              <a:rPr lang="sr-Cyrl-CS" b="1" dirty="0" smtClean="0"/>
              <a:t>како подстицати  говорни развој деце</a:t>
            </a:r>
            <a:r>
              <a:rPr lang="sr-Cyrl-CS" dirty="0" smtClean="0"/>
              <a:t>?</a:t>
            </a:r>
            <a:endParaRPr lang="sr-Latn-RS" dirty="0"/>
          </a:p>
          <a:p>
            <a:pPr marL="0" indent="0">
              <a:buNone/>
            </a:pPr>
            <a:r>
              <a:rPr lang="sr-Cyrl-RS" dirty="0"/>
              <a:t> </a:t>
            </a:r>
            <a:r>
              <a:rPr lang="sr-Cyrl-RS" dirty="0" smtClean="0"/>
              <a:t>      </a:t>
            </a:r>
            <a:r>
              <a:rPr lang="sr-Cyrl-CS" dirty="0" smtClean="0"/>
              <a:t>МРГ </a:t>
            </a:r>
            <a:r>
              <a:rPr lang="sr-Cyrl-CS" dirty="0"/>
              <a:t>треба да даје одговоре на питања: </a:t>
            </a:r>
            <a:endParaRPr lang="sr-Cyrl-CS" dirty="0" smtClean="0"/>
          </a:p>
          <a:p>
            <a:pPr marL="0" indent="0">
              <a:buNone/>
            </a:pPr>
            <a:endParaRPr lang="sr-Latn-RS" dirty="0"/>
          </a:p>
          <a:p>
            <a:pPr lvl="0"/>
            <a:r>
              <a:rPr lang="sr-Cyrl-CS" b="1" dirty="0"/>
              <a:t>Како, на који начин и којим средствима треба унапредити говор деце?</a:t>
            </a:r>
            <a:endParaRPr lang="sr-Latn-RS" b="1" dirty="0"/>
          </a:p>
          <a:p>
            <a:pPr lvl="0"/>
            <a:r>
              <a:rPr lang="sr-Cyrl-CS" b="1" dirty="0"/>
              <a:t>Које поступке и облике рада треба користити?</a:t>
            </a:r>
            <a:endParaRPr lang="sr-Latn-RS" b="1" dirty="0"/>
          </a:p>
          <a:p>
            <a:pPr lvl="0"/>
            <a:r>
              <a:rPr lang="sr-Cyrl-CS" b="1" dirty="0"/>
              <a:t>Које методе и принципе треба применити на развијању говора деце?</a:t>
            </a:r>
            <a:endParaRPr lang="sr-Latn-RS" b="1" dirty="0"/>
          </a:p>
          <a:p>
            <a:pPr marL="0" indent="0">
              <a:buNone/>
            </a:pPr>
            <a:r>
              <a:rPr lang="sr-Cyrl-CS" dirty="0"/>
              <a:t> </a:t>
            </a:r>
            <a:endParaRPr lang="sr-Latn-RS" dirty="0"/>
          </a:p>
          <a:p>
            <a:endParaRPr lang="sr-Latn-R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22439918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29869" y="987736"/>
            <a:ext cx="8761413" cy="706964"/>
          </a:xfrm>
        </p:spPr>
        <p:txBody>
          <a:bodyPr/>
          <a:lstStyle/>
          <a:p>
            <a:r>
              <a:rPr lang="sr-Cyrl-RS" dirty="0">
                <a:solidFill>
                  <a:srgbClr val="FFFF00"/>
                </a:solidFill>
              </a:rPr>
              <a:t>Методика развоја говора као научна и наставна дисциплина</a:t>
            </a:r>
            <a:endParaRPr lang="sr-Latn-RS" dirty="0">
              <a:solidFill>
                <a:srgbClr val="FFFF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b="1" dirty="0" smtClean="0"/>
              <a:t>Методика развоја говора је усмерена ка проучавању и унапређивању праксе ВПР-а.</a:t>
            </a:r>
            <a:endParaRPr lang="sr-Cyrl-RS" b="1" dirty="0"/>
          </a:p>
          <a:p>
            <a:r>
              <a:rPr lang="sr-Cyrl-RS" b="1" dirty="0" smtClean="0"/>
              <a:t>Активност</a:t>
            </a:r>
            <a:r>
              <a:rPr lang="sr-Cyrl-RS" dirty="0" smtClean="0"/>
              <a:t> </a:t>
            </a:r>
            <a:r>
              <a:rPr lang="sr-Cyrl-RS" dirty="0"/>
              <a:t>треба да омогући остваривање циља и задатака </a:t>
            </a:r>
            <a:r>
              <a:rPr lang="sr-Cyrl-CS" dirty="0"/>
              <a:t>да дете</a:t>
            </a:r>
            <a:r>
              <a:rPr lang="sr-Cyrl-RS" dirty="0"/>
              <a:t> спонтано  </a:t>
            </a:r>
            <a:r>
              <a:rPr lang="sr-Cyrl-RS" dirty="0" err="1"/>
              <a:t>усвоја</a:t>
            </a:r>
            <a:r>
              <a:rPr lang="sr-Cyrl-RS" dirty="0"/>
              <a:t> и развија говор. </a:t>
            </a:r>
            <a:endParaRPr lang="sr-Cyrl-RS" dirty="0" smtClean="0"/>
          </a:p>
          <a:p>
            <a:r>
              <a:rPr lang="sr-Cyrl-RS" dirty="0" smtClean="0"/>
              <a:t>С</a:t>
            </a:r>
            <a:r>
              <a:rPr lang="sr-Cyrl-CS" dirty="0" err="1"/>
              <a:t>вака</a:t>
            </a:r>
            <a:r>
              <a:rPr lang="sr-Cyrl-CS" dirty="0"/>
              <a:t> </a:t>
            </a:r>
            <a:r>
              <a:rPr lang="sr-Cyrl-RS" dirty="0"/>
              <a:t>активност треба да садржи у себи </a:t>
            </a:r>
            <a:r>
              <a:rPr lang="sr-Cyrl-RS" b="1" dirty="0"/>
              <a:t>мотивационе </a:t>
            </a:r>
            <a:r>
              <a:rPr lang="sr-Cyrl-RS" b="1" dirty="0" smtClean="0"/>
              <a:t>елементе </a:t>
            </a:r>
            <a:r>
              <a:rPr lang="sr-Cyrl-RS" dirty="0" smtClean="0"/>
              <a:t> </a:t>
            </a:r>
            <a:r>
              <a:rPr lang="sr-Cyrl-RS" dirty="0"/>
              <a:t>на путу развоја говора деце.</a:t>
            </a:r>
            <a:endParaRPr lang="sr-Latn-RS" dirty="0"/>
          </a:p>
          <a:p>
            <a:r>
              <a:rPr lang="sr-Cyrl-RS" b="1" dirty="0" smtClean="0"/>
              <a:t>Структура активности је троделна</a:t>
            </a:r>
            <a:r>
              <a:rPr lang="sr-Cyrl-RS" dirty="0"/>
              <a:t>: увод (припремни, почетни део), главни (централни) део и завршни део активности.</a:t>
            </a:r>
            <a:r>
              <a:rPr lang="sr-Cyrl-RS" b="1" dirty="0"/>
              <a:t> </a:t>
            </a:r>
            <a:endParaRPr lang="sr-Cyrl-RS" b="1" dirty="0" smtClean="0"/>
          </a:p>
          <a:p>
            <a:pPr marL="0" indent="0">
              <a:buNone/>
            </a:pPr>
            <a:endParaRPr lang="sr-Cyrl-RS" b="1" dirty="0" smtClean="0"/>
          </a:p>
        </p:txBody>
      </p:sp>
    </p:spTree>
    <p:extLst>
      <p:ext uri="{BB962C8B-B14F-4D97-AF65-F5344CB8AC3E}">
        <p14:creationId xmlns:p14="http://schemas.microsoft.com/office/powerpoint/2010/main" val="31808092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51901" y="875194"/>
            <a:ext cx="8761413" cy="706964"/>
          </a:xfrm>
        </p:spPr>
        <p:txBody>
          <a:bodyPr/>
          <a:lstStyle/>
          <a:p>
            <a:r>
              <a:rPr lang="sr-Cyrl-RS" dirty="0">
                <a:solidFill>
                  <a:srgbClr val="FFFF00"/>
                </a:solidFill>
              </a:rPr>
              <a:t>Методика развоја говора као научна и наставна дисциплина</a:t>
            </a:r>
            <a:endParaRPr lang="sr-Latn-RS" dirty="0">
              <a:solidFill>
                <a:srgbClr val="FFFF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sr-Cyrl-RS" dirty="0" smtClean="0"/>
              <a:t> </a:t>
            </a:r>
            <a:r>
              <a:rPr lang="sr-Cyrl-RS" b="1" dirty="0"/>
              <a:t>Уводни део</a:t>
            </a:r>
            <a:r>
              <a:rPr lang="sr-Cyrl-RS" dirty="0"/>
              <a:t> је посвећен </a:t>
            </a:r>
            <a:r>
              <a:rPr lang="sr-Cyrl-RS" u="sng" dirty="0"/>
              <a:t>мотивацији детета </a:t>
            </a:r>
            <a:r>
              <a:rPr lang="sr-Cyrl-RS" dirty="0"/>
              <a:t>да се заинтересује за планирану активност и да се  упозна са садржајем који му се нуди.  </a:t>
            </a:r>
            <a:r>
              <a:rPr lang="sr-Cyrl-RS" dirty="0" smtClean="0"/>
              <a:t>Напомена: У </a:t>
            </a:r>
            <a:r>
              <a:rPr lang="sr-Cyrl-RS" dirty="0"/>
              <a:t>раду са децом јасленог узраста уводни део је изостављен или сасвим редукован</a:t>
            </a:r>
            <a:r>
              <a:rPr lang="sr-Cyrl-RS" dirty="0" smtClean="0"/>
              <a:t>.</a:t>
            </a:r>
          </a:p>
          <a:p>
            <a:r>
              <a:rPr lang="sr-Cyrl-RS" b="1" dirty="0" smtClean="0"/>
              <a:t>Главни </a:t>
            </a:r>
            <a:r>
              <a:rPr lang="sr-Cyrl-RS" b="1" dirty="0"/>
              <a:t>део </a:t>
            </a:r>
            <a:r>
              <a:rPr lang="sr-Cyrl-RS" dirty="0"/>
              <a:t>треба да буде усмерен на разноврсне вербалне и </a:t>
            </a:r>
            <a:r>
              <a:rPr lang="sr-Cyrl-RS" dirty="0" err="1"/>
              <a:t>сензо</a:t>
            </a:r>
            <a:r>
              <a:rPr lang="sr-Cyrl-RS" dirty="0"/>
              <a:t>-моторне подстицаје</a:t>
            </a:r>
            <a:r>
              <a:rPr lang="sr-Cyrl-RS" dirty="0" smtClean="0"/>
              <a:t>.</a:t>
            </a:r>
          </a:p>
          <a:p>
            <a:r>
              <a:rPr lang="sr-Cyrl-RS" b="1" dirty="0"/>
              <a:t>Завршни део </a:t>
            </a:r>
            <a:r>
              <a:rPr lang="sr-Cyrl-RS" b="1" dirty="0" smtClean="0"/>
              <a:t>активности</a:t>
            </a:r>
            <a:r>
              <a:rPr lang="sr-Cyrl-RS" dirty="0" smtClean="0"/>
              <a:t>: </a:t>
            </a:r>
            <a:r>
              <a:rPr lang="sr-Cyrl-RS" dirty="0" smtClean="0"/>
              <a:t>важан  је процес </a:t>
            </a:r>
            <a:r>
              <a:rPr lang="sr-Cyrl-RS" dirty="0"/>
              <a:t>кроз који је дете </a:t>
            </a:r>
            <a:r>
              <a:rPr lang="sr-Cyrl-RS" dirty="0" smtClean="0"/>
              <a:t>прошло</a:t>
            </a:r>
            <a:r>
              <a:rPr lang="sr-Cyrl-RS" dirty="0"/>
              <a:t> </a:t>
            </a:r>
            <a:r>
              <a:rPr lang="sr-Cyrl-RS" dirty="0" smtClean="0"/>
              <a:t>а не </a:t>
            </a:r>
            <a:r>
              <a:rPr lang="sr-Cyrl-RS" dirty="0" smtClean="0"/>
              <a:t>продукт .</a:t>
            </a:r>
            <a:endParaRPr lang="sr-Latn-RS" dirty="0"/>
          </a:p>
          <a:p>
            <a:r>
              <a:rPr lang="sr-Cyrl-RS" b="1" dirty="0"/>
              <a:t>Време трајања активности је до 15 минута </a:t>
            </a:r>
            <a:endParaRPr lang="sr-Cyrl-RS" b="1" dirty="0" smtClean="0"/>
          </a:p>
          <a:p>
            <a:pPr marL="0" indent="0">
              <a:buNone/>
            </a:pPr>
            <a:r>
              <a:rPr lang="sr-Cyrl-RS" dirty="0" smtClean="0"/>
              <a:t>      А  </a:t>
            </a:r>
            <a:r>
              <a:rPr lang="sr-Cyrl-RS" dirty="0"/>
              <a:t>на јасленом узрасту и краће. </a:t>
            </a:r>
            <a:endParaRPr lang="sr-Latn-RS" dirty="0"/>
          </a:p>
        </p:txBody>
      </p:sp>
    </p:spTree>
    <p:extLst>
      <p:ext uri="{BB962C8B-B14F-4D97-AF65-F5344CB8AC3E}">
        <p14:creationId xmlns:p14="http://schemas.microsoft.com/office/powerpoint/2010/main" val="35317608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>
                <a:solidFill>
                  <a:srgbClr val="FFFF00"/>
                </a:solidFill>
              </a:rPr>
              <a:t>Методика развоја говора као научна и наставна дисциплина</a:t>
            </a:r>
            <a:endParaRPr lang="sr-Latn-R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/>
          <a:p>
            <a:pPr marL="0" indent="0">
              <a:buNone/>
            </a:pPr>
            <a:r>
              <a:rPr lang="sr-Cyrl-RS" dirty="0" smtClean="0"/>
              <a:t>Важнија </a:t>
            </a:r>
            <a:r>
              <a:rPr lang="sr-Cyrl-RS" b="1" dirty="0" smtClean="0"/>
              <a:t>терминолошка одређења</a:t>
            </a:r>
            <a:r>
              <a:rPr lang="sr-Cyrl-RS" dirty="0" smtClean="0"/>
              <a:t>:</a:t>
            </a:r>
          </a:p>
          <a:p>
            <a:r>
              <a:rPr lang="sr-Cyrl-RS" b="1" dirty="0" smtClean="0">
                <a:solidFill>
                  <a:srgbClr val="FFFF00"/>
                </a:solidFill>
              </a:rPr>
              <a:t>Метод (</a:t>
            </a:r>
            <a:r>
              <a:rPr lang="sr-Latn-RS" b="1" dirty="0" err="1" smtClean="0">
                <a:solidFill>
                  <a:srgbClr val="FFFF00"/>
                </a:solidFill>
              </a:rPr>
              <a:t>methodos</a:t>
            </a:r>
            <a:r>
              <a:rPr lang="sr-Cyrl-RS" b="1" dirty="0" smtClean="0">
                <a:solidFill>
                  <a:srgbClr val="FFFF00"/>
                </a:solidFill>
              </a:rPr>
              <a:t>)</a:t>
            </a:r>
            <a:r>
              <a:rPr lang="sr-Latn-RS" b="1" dirty="0" smtClean="0">
                <a:solidFill>
                  <a:srgbClr val="FFFF00"/>
                </a:solidFill>
              </a:rPr>
              <a:t> </a:t>
            </a:r>
            <a:r>
              <a:rPr lang="sr-Cyrl-RS" dirty="0" smtClean="0"/>
              <a:t>је пут којим су други већ прошли и који се може следити да би се стигло до одређеног циља</a:t>
            </a:r>
            <a:r>
              <a:rPr lang="sr-Latn-RS" dirty="0" smtClean="0"/>
              <a:t>.</a:t>
            </a:r>
            <a:endParaRPr lang="sr-Cyrl-RS" dirty="0" smtClean="0"/>
          </a:p>
          <a:p>
            <a:r>
              <a:rPr lang="sr-Cyrl-RS" b="1" dirty="0" smtClean="0">
                <a:solidFill>
                  <a:srgbClr val="FFFF00"/>
                </a:solidFill>
              </a:rPr>
              <a:t>Методика</a:t>
            </a:r>
            <a:r>
              <a:rPr lang="sr-Cyrl-RS" dirty="0" smtClean="0"/>
              <a:t> је смишљено, планско поступање у раду ради </a:t>
            </a:r>
            <a:r>
              <a:rPr lang="sr-Cyrl-RS" dirty="0" err="1" smtClean="0"/>
              <a:t>остваривња</a:t>
            </a:r>
            <a:r>
              <a:rPr lang="sr-Cyrl-RS" dirty="0" smtClean="0"/>
              <a:t> циља</a:t>
            </a:r>
            <a:r>
              <a:rPr lang="sr-Latn-RS" dirty="0" smtClean="0"/>
              <a:t>.</a:t>
            </a:r>
            <a:endParaRPr lang="sr-Cyrl-RS" dirty="0" smtClean="0"/>
          </a:p>
          <a:p>
            <a:r>
              <a:rPr lang="sr-Cyrl-RS" b="1" dirty="0" smtClean="0">
                <a:solidFill>
                  <a:srgbClr val="FFFF00"/>
                </a:solidFill>
              </a:rPr>
              <a:t>Методологија </a:t>
            </a:r>
            <a:r>
              <a:rPr lang="sr-Cyrl-RS" dirty="0" smtClean="0"/>
              <a:t>се бави методама у истраживањима да би дошла до одређених сазнања</a:t>
            </a:r>
            <a:r>
              <a:rPr lang="sr-Latn-RS" dirty="0" smtClean="0"/>
              <a:t>.</a:t>
            </a:r>
            <a:endParaRPr lang="sr-Cyrl-RS" dirty="0" smtClean="0"/>
          </a:p>
          <a:p>
            <a:r>
              <a:rPr lang="sr-Cyrl-RS" b="1" dirty="0" smtClean="0">
                <a:solidFill>
                  <a:srgbClr val="FFFF00"/>
                </a:solidFill>
              </a:rPr>
              <a:t>Методички</a:t>
            </a:r>
            <a:r>
              <a:rPr lang="sr-Cyrl-RS" dirty="0" smtClean="0"/>
              <a:t> се односи на методичку праксу</a:t>
            </a:r>
            <a:r>
              <a:rPr lang="sr-Latn-RS" dirty="0" smtClean="0"/>
              <a:t>.</a:t>
            </a:r>
            <a:endParaRPr lang="sr-Cyrl-RS" dirty="0" smtClean="0"/>
          </a:p>
          <a:p>
            <a:r>
              <a:rPr lang="sr-Cyrl-RS" b="1" dirty="0" smtClean="0">
                <a:solidFill>
                  <a:srgbClr val="FFFF00"/>
                </a:solidFill>
              </a:rPr>
              <a:t>Методски</a:t>
            </a:r>
            <a:r>
              <a:rPr lang="sr-Cyrl-RS" dirty="0" smtClean="0"/>
              <a:t> се односи на одређени метод/е</a:t>
            </a:r>
            <a:r>
              <a:rPr lang="sr-Latn-RS" dirty="0" smtClean="0"/>
              <a:t>.</a:t>
            </a:r>
            <a:endParaRPr lang="sr-Cyrl-RS" dirty="0" smtClean="0"/>
          </a:p>
          <a:p>
            <a:endParaRPr lang="sr-Cyrl-RS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 dirty="0"/>
          </a:p>
        </p:txBody>
      </p:sp>
    </p:spTree>
    <p:extLst>
      <p:ext uri="{BB962C8B-B14F-4D97-AF65-F5344CB8AC3E}">
        <p14:creationId xmlns:p14="http://schemas.microsoft.com/office/powerpoint/2010/main" val="25835978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on Boardroom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Ion Boardroom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Ion Boardroom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2000"/>
                <a:hueMod val="96000"/>
                <a:satMod val="128000"/>
                <a:lumMod val="114000"/>
              </a:schemeClr>
            </a:gs>
            <a:gs pos="100000">
              <a:schemeClr val="phClr">
                <a:shade val="62000"/>
                <a:hueMod val="100000"/>
                <a:satMod val="134000"/>
                <a:lumMod val="5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2000"/>
                <a:hueMod val="108000"/>
                <a:satMod val="164000"/>
                <a:lumMod val="69000"/>
              </a:schemeClr>
              <a:schemeClr val="phClr">
                <a:tint val="96000"/>
                <a:hueMod val="90000"/>
                <a:satMod val="130000"/>
                <a:lumMod val="134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 Boardroom" id="{FC33163D-4339-46B1-8EED-24C834239D99}" vid="{A3AB87EF-B655-4FFF-8D05-F333AD7F2789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 Boardroom</Template>
  <TotalTime>93</TotalTime>
  <Words>485</Words>
  <Application>Microsoft Office PowerPoint</Application>
  <PresentationFormat>Widescreen</PresentationFormat>
  <Paragraphs>51</Paragraphs>
  <Slides>8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Arial</vt:lpstr>
      <vt:lpstr>Calibri</vt:lpstr>
      <vt:lpstr>Century Gothic</vt:lpstr>
      <vt:lpstr>Wingdings 3</vt:lpstr>
      <vt:lpstr>Ion Boardroom</vt:lpstr>
      <vt:lpstr>Методика развоја говора</vt:lpstr>
      <vt:lpstr>Методика развоја говора као научна и наставна дисциплина</vt:lpstr>
      <vt:lpstr>Методика развоја говора као научна и наставна дисциплина</vt:lpstr>
      <vt:lpstr>Методика развоја говора као научна и наставна дисциплина</vt:lpstr>
      <vt:lpstr>Методика развоја говора као научна и наставна дисциплина</vt:lpstr>
      <vt:lpstr>Методика развоја говора као научна и наставна дисциплина</vt:lpstr>
      <vt:lpstr>Методика развоја говора као научна и наставна дисциплина</vt:lpstr>
      <vt:lpstr>Методика развоја говора као научна и наставна дисциплина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Методика развоја говора</dc:title>
  <dc:creator>Mirjana</dc:creator>
  <cp:lastModifiedBy>No-01</cp:lastModifiedBy>
  <cp:revision>19</cp:revision>
  <dcterms:created xsi:type="dcterms:W3CDTF">2017-02-21T20:41:46Z</dcterms:created>
  <dcterms:modified xsi:type="dcterms:W3CDTF">2020-02-03T19:44:15Z</dcterms:modified>
</cp:coreProperties>
</file>

<file path=docProps/thumbnail.jpeg>
</file>