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4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Богаћење дечјег речника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74250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836341"/>
            <a:ext cx="8915400" cy="5074881"/>
          </a:xfrm>
        </p:spPr>
        <p:txBody>
          <a:bodyPr>
            <a:normAutofit fontScale="92500" lnSpcReduction="10000"/>
          </a:bodyPr>
          <a:lstStyle/>
          <a:p>
            <a:endParaRPr lang="sr-Cyrl-RS" dirty="0" smtClean="0"/>
          </a:p>
          <a:p>
            <a:pPr algn="just"/>
            <a:r>
              <a:rPr lang="sr-Cyrl-RS" b="1" dirty="0"/>
              <a:t>Антоними – </a:t>
            </a:r>
            <a:r>
              <a:rPr lang="sr-Cyrl-RS" dirty="0"/>
              <a:t>Речи супротног значења се означавају тако што деца одређују супротност у односу на задату реч. Д</a:t>
            </a:r>
            <a:r>
              <a:rPr lang="sr-Cyrl-RS" dirty="0" smtClean="0"/>
              <a:t>еца </a:t>
            </a:r>
            <a:r>
              <a:rPr lang="sr-Cyrl-RS" dirty="0"/>
              <a:t>лако одређују речи супротног значења, а добро је припремити и </a:t>
            </a:r>
            <a:r>
              <a:rPr lang="sr-Cyrl-RS" dirty="0" smtClean="0"/>
              <a:t>слике. На пример: сунчан дан / кишни; лето /зима;  почетак дана, јутро / вече, близу / далеко; дан /ноћ, и др.</a:t>
            </a:r>
          </a:p>
          <a:p>
            <a:pPr algn="just"/>
            <a:r>
              <a:rPr lang="sr-Cyrl-RS" b="1" dirty="0"/>
              <a:t>Породице речи – </a:t>
            </a:r>
            <a:r>
              <a:rPr lang="sr-Cyrl-RS" dirty="0"/>
              <a:t>Скупове речи са истом основом деца откривају и формирају уз подстицаје васпитача. Ако понуди неколико речи из исте породице, деца ће даље проналазити самостално речи које ту припадају, нпр. </a:t>
            </a:r>
            <a:r>
              <a:rPr lang="sr-Cyrl-RS" i="1" dirty="0"/>
              <a:t>лет, летети, прелетети, летилица, летач</a:t>
            </a:r>
            <a:r>
              <a:rPr lang="sr-Cyrl-RS" dirty="0"/>
              <a:t> и сл.</a:t>
            </a:r>
            <a:endParaRPr lang="sr-Latn-RS" dirty="0"/>
          </a:p>
          <a:p>
            <a:pPr algn="just"/>
            <a:r>
              <a:rPr lang="sr-Cyrl-RS" b="1" dirty="0"/>
              <a:t>	Тематски речници –</a:t>
            </a:r>
            <a:r>
              <a:rPr lang="sr-Cyrl-RS" i="1" dirty="0"/>
              <a:t> </a:t>
            </a:r>
            <a:r>
              <a:rPr lang="sr-Cyrl-RS" dirty="0"/>
              <a:t>тематски речници представљају групу речи које повезује задата тема. На предшколском узрасту могуће је да деца издвоје речи на нпр. тему вода. Прво подстицајним питањима наводимо их да уоче именице: </a:t>
            </a:r>
            <a:r>
              <a:rPr lang="sr-Cyrl-RS" i="1" dirty="0"/>
              <a:t>поток, река, море, киша, пара, лед...</a:t>
            </a:r>
            <a:r>
              <a:rPr lang="sr-Cyrl-RS" dirty="0"/>
              <a:t> затим их подстичемо да уоче каква може бити вода, односно издвајају придеве: </a:t>
            </a:r>
            <a:r>
              <a:rPr lang="sr-Cyrl-RS" i="1" dirty="0"/>
              <a:t>мутна, брза, бистра, загађена, плава, мирна, узбуркана</a:t>
            </a:r>
            <a:r>
              <a:rPr lang="sr-Cyrl-RS" dirty="0"/>
              <a:t>... и као последњи корак да уоче глаголе, односно шта ради вода: </a:t>
            </a:r>
            <a:r>
              <a:rPr lang="sr-Cyrl-RS" i="1" dirty="0"/>
              <a:t>лије, тече, капље, сипи, ромиња, пљушти, тече, жубори...</a:t>
            </a:r>
            <a:r>
              <a:rPr lang="sr-Cyrl-RS" dirty="0"/>
              <a:t> Ове вежбе су посебно значајне јер дете усваја нове речи које касније у одговарајућим ситуацијама из пасивног речника пребацује у активни.</a:t>
            </a:r>
            <a:endParaRPr lang="sr-Latn-RS" dirty="0"/>
          </a:p>
          <a:p>
            <a:pPr algn="just"/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779919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91734"/>
          </a:xfrm>
        </p:spPr>
        <p:txBody>
          <a:bodyPr/>
          <a:lstStyle/>
          <a:p>
            <a:r>
              <a:rPr lang="sr-Cyrl-RS" dirty="0" smtClean="0"/>
              <a:t>Развој </a:t>
            </a:r>
            <a:r>
              <a:rPr lang="sr-Cyrl-RS" dirty="0" smtClean="0"/>
              <a:t>речника деце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15844"/>
            <a:ext cx="8915400" cy="459537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Језички развој деце одвија се у неколико праваца, а један од тих праваца је и богаћење речника.</a:t>
            </a:r>
          </a:p>
          <a:p>
            <a:pPr marL="0" indent="0">
              <a:buNone/>
            </a:pP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У предшколском узрасту најбоље се развија речник детета.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АКТИВНИ</a:t>
            </a: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РЕЧНИК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ПАСИВНИ</a:t>
            </a: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РЕЧНИК</a:t>
            </a:r>
          </a:p>
          <a:p>
            <a:pPr marL="0" indent="0">
              <a:buNone/>
            </a:pPr>
            <a:endParaRPr lang="sr-Cyrl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Основни је задатак да васпитач ствара ситуације да дете активно користи усвојене речи у говорној комуникацији.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Не подразумевамо само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квантитативно</a:t>
            </a: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увећање лексичког фонда деце већ и оспособљавање за коришћење речи у правом и пренесеном значењу (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квалитативно</a:t>
            </a: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073464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91734"/>
          </a:xfrm>
        </p:spPr>
        <p:txBody>
          <a:bodyPr/>
          <a:lstStyle/>
          <a:p>
            <a:r>
              <a:rPr lang="sr-Cyrl-RS" dirty="0" smtClean="0"/>
              <a:t>Значење речи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15844"/>
            <a:ext cx="8915400" cy="4595378"/>
          </a:xfrm>
        </p:spPr>
        <p:txBody>
          <a:bodyPr>
            <a:normAutofit fontScale="92500" lnSpcReduction="10000"/>
          </a:bodyPr>
          <a:lstStyle/>
          <a:p>
            <a:endParaRPr lang="sr-Cyrl-RS" dirty="0" smtClean="0"/>
          </a:p>
          <a:p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Реч је јединица језика која настаје дистрибуцијом (размештањем) гласова:</a:t>
            </a:r>
          </a:p>
          <a:p>
            <a:pPr marL="0" indent="0">
              <a:buNone/>
            </a:pP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р, и, с   ( рис, сир);  </a:t>
            </a:r>
            <a:endParaRPr lang="sr-Cyrl-RS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о, к  (сок, кос); </a:t>
            </a:r>
            <a:endParaRPr lang="sr-Cyrl-RS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р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и, м  (Рим, мир);</a:t>
            </a:r>
          </a:p>
          <a:p>
            <a:pPr marL="0" indent="0">
              <a:buNone/>
            </a:pP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а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т, р, в, а  ( трава, ватра, врата);</a:t>
            </a:r>
            <a:endParaRPr lang="sr-Cyrl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Структуру речи посматрамо на неколико нивоа: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фонетском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морфолошком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значењском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sr-Cyrl-RS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прозодијском</a:t>
            </a:r>
            <a:endParaRPr lang="sr-Cyrl-RS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етимолошком</a:t>
            </a:r>
            <a:endParaRPr 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606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5400" cy="509231"/>
          </a:xfrm>
        </p:spPr>
        <p:txBody>
          <a:bodyPr>
            <a:normAutofit fontScale="90000"/>
          </a:bodyPr>
          <a:lstStyle/>
          <a:p>
            <a:r>
              <a:rPr lang="sr-Cyrl-RS" sz="2800" dirty="0" smtClean="0"/>
              <a:t>Ево неких примера:</a:t>
            </a:r>
            <a:endParaRPr lang="sr-Latn-R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133341"/>
            <a:ext cx="8915400" cy="4777881"/>
          </a:xfrm>
        </p:spPr>
        <p:txBody>
          <a:bodyPr>
            <a:noAutofit/>
          </a:bodyPr>
          <a:lstStyle/>
          <a:p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морфолошки облици речи и њена значења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indent="0">
              <a:buNone/>
            </a:pP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ПУТ – </a:t>
            </a:r>
            <a:r>
              <a:rPr lang="sr-Cyrl-RS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ић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-ни, -</a:t>
            </a:r>
            <a:r>
              <a:rPr lang="sr-Cyrl-RS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ник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,-</a:t>
            </a:r>
            <a:r>
              <a:rPr lang="sr-Cyrl-RS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ница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-</a:t>
            </a:r>
            <a:r>
              <a:rPr lang="sr-Cyrl-RS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ељак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,-</a:t>
            </a:r>
            <a:r>
              <a:rPr lang="sr-Cyrl-RS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аљчић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-</a:t>
            </a:r>
            <a:r>
              <a:rPr lang="sr-Cyrl-RS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ањица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,-ина,  -ар, -</a:t>
            </a:r>
            <a:r>
              <a:rPr lang="sr-Cyrl-RS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овање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-</a:t>
            </a:r>
            <a:r>
              <a:rPr lang="sr-Cyrl-RS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овати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-</a:t>
            </a:r>
            <a:r>
              <a:rPr lang="sr-Cyrl-RS" sz="20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ања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-ко, и др.</a:t>
            </a:r>
          </a:p>
          <a:p>
            <a:pPr marL="0" indent="0">
              <a:buNone/>
            </a:pP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ауто-пут, сапутник, слепи путник,  и др.</a:t>
            </a:r>
            <a:endParaRPr 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фонетски </a:t>
            </a: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облици речи и њена значења:</a:t>
            </a:r>
          </a:p>
          <a:p>
            <a:pPr marL="0" indent="0">
              <a:buNone/>
            </a:pP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РАТАР</a:t>
            </a:r>
          </a:p>
          <a:p>
            <a:pPr marL="0" indent="0">
              <a:buNone/>
            </a:pP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РАТА (ТАРА)</a:t>
            </a:r>
          </a:p>
          <a:p>
            <a:pPr marL="0" indent="0">
              <a:buNone/>
            </a:pP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РАТ</a:t>
            </a:r>
          </a:p>
          <a:p>
            <a:pPr marL="0" indent="0">
              <a:buNone/>
            </a:pP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АТ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Градимо нове речи:  ЛЕТЕТИ (од, до, пре, уз, из, у, за, с и др)</a:t>
            </a:r>
          </a:p>
          <a:p>
            <a:pPr marL="0" indent="0">
              <a:buNone/>
            </a:pP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ПИСАТИ</a:t>
            </a:r>
            <a:endParaRPr 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060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35978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Лексичке игре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260088"/>
            <a:ext cx="8915400" cy="4651134"/>
          </a:xfrm>
        </p:spPr>
        <p:txBody>
          <a:bodyPr>
            <a:normAutofit fontScale="92500" lnSpcReduction="20000"/>
          </a:bodyPr>
          <a:lstStyle/>
          <a:p>
            <a:r>
              <a:rPr lang="sr-Cyrl-CS" sz="1900" b="1" dirty="0">
                <a:latin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sr-Cyrl-C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мају </a:t>
            </a:r>
            <a:r>
              <a:rPr lang="sr-Cyrl-CS" sz="1900" b="1" dirty="0">
                <a:latin typeface="Calibri" panose="020F0502020204030204" pitchFamily="34" charset="0"/>
                <a:cs typeface="Calibri" panose="020F0502020204030204" pitchFamily="34" charset="0"/>
              </a:rPr>
              <a:t>за циљ богаћење дечјег речника, али није мали њихов значај ни за стваралачко учење граматике (морфологије), за развој дечје језичке креативности уопште. </a:t>
            </a:r>
            <a:endParaRPr lang="sr-Cyrl-CS" sz="19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Игре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речима</a:t>
            </a:r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могу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бити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логичког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и н</a:t>
            </a:r>
            <a:r>
              <a:rPr lang="sr-Cyrl-RS" sz="1900" b="1" dirty="0">
                <a:latin typeface="Calibri" panose="020F0502020204030204" pitchFamily="34" charset="0"/>
                <a:cs typeface="Calibri" panose="020F0502020204030204" pitchFamily="34" charset="0"/>
              </a:rPr>
              <a:t>о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нсенсног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значења</a:t>
            </a:r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sr-Cyrl-R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Неке од игара су:</a:t>
            </a:r>
            <a:endParaRPr lang="sr-Latn-RS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sr-Cyrl-R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sz="19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Које</a:t>
            </a:r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све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речи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подсећају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аутомобил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поље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шуму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село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...</a:t>
            </a:r>
            <a:endParaRPr lang="sr-Latn-RS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sr-Cyrl-R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sz="19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Какав</a:t>
            </a:r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може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све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да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буде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снег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поток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река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дрво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капа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човек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...</a:t>
            </a:r>
            <a:endParaRPr lang="sr-Latn-RS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sr-Cyrl-R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en-US" sz="19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Ко</a:t>
            </a:r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све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плива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лети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хода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трчи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пузи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вуче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...</a:t>
            </a:r>
            <a:endParaRPr lang="sr-Cyrl-RS" sz="19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sr-Cyrl-R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sz="19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Шта</a:t>
            </a:r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је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све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црвено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плаво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зелено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жуто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итд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друге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боје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r-Latn-RS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sr-Cyrl-R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en-US" sz="19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Измишљамо</a:t>
            </a:r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име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лутку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мацу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куцу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зеку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коку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бебу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...</a:t>
            </a:r>
            <a:endParaRPr lang="sr-Latn-RS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sr-Cyrl-R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en-US" sz="19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Шта</a:t>
            </a:r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све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ради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ветар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поток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киша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сунце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дете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бака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...</a:t>
            </a:r>
            <a:endParaRPr lang="sr-Latn-RS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sr-Cyrl-R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en-US" sz="19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Како</a:t>
            </a:r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још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друкчије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може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рећи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ићи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плакати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дом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јести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...</a:t>
            </a:r>
            <a:endParaRPr lang="sr-Latn-RS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sr-Cyrl-R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en-US" sz="19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Шта</a:t>
            </a:r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све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лети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гори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иде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сија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греје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...</a:t>
            </a:r>
            <a:endParaRPr lang="sr-Latn-RS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Тражимо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речи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ЈА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почетку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ЈАбука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), у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средини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сиЈАлица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) и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крају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речи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боЈА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).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Тако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исто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са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ТИ, ОН, МИ, ВИ, НЕ, ДАН </a:t>
            </a:r>
            <a:r>
              <a:rPr lang="en-US" sz="1900" b="1" dirty="0" err="1">
                <a:latin typeface="Calibri" panose="020F0502020204030204" pitchFamily="34" charset="0"/>
                <a:cs typeface="Calibri" panose="020F0502020204030204" pitchFamily="34" charset="0"/>
              </a:rPr>
              <a:t>итд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r-Latn-RS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646965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9229" y="356839"/>
            <a:ext cx="9865383" cy="5554383"/>
          </a:xfrm>
        </p:spPr>
        <p:txBody>
          <a:bodyPr>
            <a:normAutofit fontScale="70000" lnSpcReduction="20000"/>
          </a:bodyPr>
          <a:lstStyle/>
          <a:p>
            <a:r>
              <a:rPr lang="sr-Cyrl-CS" sz="3200" b="1" dirty="0">
                <a:latin typeface="Calibri" panose="020F0502020204030204" pitchFamily="34" charset="0"/>
                <a:cs typeface="Calibri" panose="020F0502020204030204" pitchFamily="34" charset="0"/>
              </a:rPr>
              <a:t>Правимо </a:t>
            </a:r>
            <a:r>
              <a:rPr lang="sr-Cyrl-C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ланац</a:t>
            </a:r>
          </a:p>
          <a:p>
            <a:pPr marL="0" indent="0">
              <a:buNone/>
            </a:pPr>
            <a:r>
              <a:rPr lang="sr-Cyrl-CS" sz="3200" dirty="0">
                <a:latin typeface="Calibri" panose="020F0502020204030204" pitchFamily="34" charset="0"/>
                <a:cs typeface="Calibri" panose="020F0502020204030204" pitchFamily="34" charset="0"/>
              </a:rPr>
              <a:t>Циљ ове игре је стварање низа речи које почињу на два задња гласа претходне речи. На пример: задата реч је врата, следеће дете треба да састави реч која почиње гласовима та. На пример: табла и тако се низање речи наставља… Нема понављања нити измишљања речи. На овај начин деца богате свој речник и на тај начин позитивно утичу на сопствени развој говорних </a:t>
            </a:r>
            <a:r>
              <a:rPr lang="sr-Cyrl-C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способности.</a:t>
            </a:r>
          </a:p>
          <a:p>
            <a:r>
              <a:rPr lang="sr-Cyrl-C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Казујемо </a:t>
            </a:r>
            <a:r>
              <a:rPr lang="sr-Cyrl-CS" sz="3200" b="1" dirty="0">
                <a:latin typeface="Calibri" panose="020F0502020204030204" pitchFamily="34" charset="0"/>
                <a:cs typeface="Calibri" panose="020F0502020204030204" pitchFamily="34" charset="0"/>
              </a:rPr>
              <a:t>супротно (познату причу претварамо у нонсенс)</a:t>
            </a:r>
            <a:endParaRPr lang="sr-Latn-R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време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лета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док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су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се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мрави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одмарали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свирали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у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хладу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цврчак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је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радио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скупљао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храну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зиму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Кад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је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дошла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зима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мрави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су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дошли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и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цврчка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тражили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које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зрно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жита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итд</a:t>
            </a: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sr-Cyrl-R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према</a:t>
            </a: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басни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Цврчак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3200" dirty="0">
                <a:latin typeface="Calibri" panose="020F0502020204030204" pitchFamily="34" charset="0"/>
                <a:cs typeface="Calibri" panose="020F0502020204030204" pitchFamily="34" charset="0"/>
              </a:rPr>
              <a:t>и </a:t>
            </a:r>
            <a:r>
              <a:rPr lang="sr-Cyrl-R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мрав)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sr-Cyrl-R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Загонетање</a:t>
            </a:r>
            <a:r>
              <a:rPr lang="sr-Cyrl-R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0" indent="0" algn="just">
              <a:buNone/>
            </a:pPr>
            <a:r>
              <a:rPr lang="sr-Cyrl-R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Дете описује особине предмета, а друга на основу тих особина погађају који је то предмет. </a:t>
            </a:r>
          </a:p>
          <a:p>
            <a:pPr marL="0" indent="0" algn="just">
              <a:buNone/>
            </a:pPr>
            <a:r>
              <a:rPr lang="sr-Cyrl-R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Или: шта све може да буде оштро? (нож, жилет, глас, мирис, вид, поглед …) </a:t>
            </a:r>
          </a:p>
          <a:p>
            <a:pPr marL="0" indent="0" algn="just">
              <a:buNone/>
            </a:pPr>
            <a:endParaRPr lang="sr-Cyrl-CS" dirty="0" smtClean="0"/>
          </a:p>
          <a:p>
            <a:pPr marL="0" indent="0" algn="just">
              <a:buNone/>
            </a:pPr>
            <a:r>
              <a:rPr lang="sr-Cyrl-CS" dirty="0" smtClean="0"/>
              <a:t>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652737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7740" y="682580"/>
            <a:ext cx="9379598" cy="5215763"/>
          </a:xfrm>
        </p:spPr>
        <p:txBody>
          <a:bodyPr/>
          <a:lstStyle/>
          <a:p>
            <a:endParaRPr lang="sr-Cyrl-RS" dirty="0" smtClean="0"/>
          </a:p>
          <a:p>
            <a:endParaRPr lang="sr-Cyrl-RS" dirty="0"/>
          </a:p>
          <a:p>
            <a:endParaRPr lang="sr-Cyrl-R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70467" y="553792"/>
            <a:ext cx="976218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Шта ко каже?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Васпитач започиње а деца настављају: </a:t>
            </a:r>
          </a:p>
          <a:p>
            <a:pPr algn="just"/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          Коса каже: очешљај ме!</a:t>
            </a:r>
          </a:p>
          <a:p>
            <a:pPr algn="just"/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          Млеко каже: попиј ме! </a:t>
            </a:r>
          </a:p>
          <a:p>
            <a:pPr algn="just"/>
            <a:endParaRPr lang="sr-Cyrl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sr-Cyrl-RS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Одреди какво је</a:t>
            </a:r>
          </a:p>
          <a:p>
            <a:pPr algn="just"/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Васпитач каже једну именицу а деца додају што више њених особина (придева). На пример: лопта (округла, мека црвена, гумена, глатка, мала, лагана …)</a:t>
            </a:r>
          </a:p>
          <a:p>
            <a:pPr algn="just"/>
            <a:endParaRPr lang="sr-Cyrl-RS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Додирни брзо</a:t>
            </a:r>
          </a:p>
          <a:p>
            <a:pPr algn="just"/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Деца се слободно крећу по соби, а васпитачица каже: Додирни брзо нешто… дрвено. Деца пролазе и додирују предмете са траженом особином.</a:t>
            </a:r>
          </a:p>
          <a:p>
            <a:pPr algn="just"/>
            <a:endParaRPr lang="sr-Cyrl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Свако </a:t>
            </a:r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нешто ради: </a:t>
            </a:r>
            <a:endParaRPr 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sr-Cyrl-CS" sz="2000" dirty="0">
                <a:latin typeface="Calibri" panose="020F0502020204030204" pitchFamily="34" charset="0"/>
                <a:cs typeface="Calibri" panose="020F0502020204030204" pitchFamily="34" charset="0"/>
              </a:rPr>
              <a:t>Пекар пече. Возач вози. Кувар кува. Лекар лечи. Радник ради…</a:t>
            </a:r>
          </a:p>
        </p:txBody>
      </p:sp>
    </p:spTree>
    <p:extLst>
      <p:ext uri="{BB962C8B-B14F-4D97-AF65-F5344CB8AC3E}">
        <p14:creationId xmlns:p14="http://schemas.microsoft.com/office/powerpoint/2010/main" val="269427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858644"/>
            <a:ext cx="8915400" cy="5052578"/>
          </a:xfrm>
        </p:spPr>
        <p:txBody>
          <a:bodyPr>
            <a:normAutofit lnSpcReduction="10000"/>
          </a:bodyPr>
          <a:lstStyle/>
          <a:p>
            <a:endParaRPr lang="sr-Cyrl-RS" dirty="0" smtClean="0"/>
          </a:p>
          <a:p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Измишљамо смешне речи:</a:t>
            </a:r>
          </a:p>
          <a:p>
            <a:pPr marL="0" indent="0">
              <a:buNone/>
            </a:pPr>
            <a:r>
              <a:rPr lang="sr-Cyrl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Тути-</a:t>
            </a:r>
            <a:r>
              <a:rPr lang="sr-Cyrl-R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фрути</a:t>
            </a:r>
            <a:r>
              <a:rPr lang="sr-Cyrl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, ризи-бизи, </a:t>
            </a:r>
            <a:r>
              <a:rPr lang="sr-Cyrl-R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крокококодил</a:t>
            </a:r>
            <a:r>
              <a:rPr lang="sr-Cyrl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 …</a:t>
            </a:r>
          </a:p>
          <a:p>
            <a:pPr marL="0" indent="0">
              <a:buNone/>
            </a:pPr>
            <a:r>
              <a:rPr lang="sr-Cyrl-RS" sz="2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Растибуђилизованекребезабле</a:t>
            </a:r>
            <a:endParaRPr lang="sr-Cyrl-R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Изокретаљке</a:t>
            </a: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indent="0">
              <a:buNone/>
            </a:pPr>
            <a:r>
              <a:rPr lang="sr-Cyrl-R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Цвеће бере људе. Столица је села на мене. </a:t>
            </a:r>
            <a:endParaRPr lang="sr-Cyrl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Мени је смешно…</a:t>
            </a:r>
          </a:p>
          <a:p>
            <a:pPr marL="0" indent="0">
              <a:buNone/>
            </a:pPr>
            <a:r>
              <a:rPr lang="sr-Cyrl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Деца причају своја запажања.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Шта то значи: </a:t>
            </a:r>
          </a:p>
          <a:p>
            <a:pPr marL="0" indent="0">
              <a:buNone/>
            </a:pPr>
            <a:r>
              <a:rPr lang="sr-Cyrl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Млати празну </a:t>
            </a:r>
            <a:r>
              <a:rPr lang="sr-Cyrl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сламу.</a:t>
            </a:r>
            <a:endParaRPr lang="sr-Cyrl-RS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Има кликер у глави за </a:t>
            </a:r>
            <a:r>
              <a:rPr lang="sr-Cyrl-R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то.</a:t>
            </a:r>
            <a:endParaRPr lang="sr-Cyrl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569012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36339"/>
          </a:xfrm>
        </p:spPr>
        <p:txBody>
          <a:bodyPr/>
          <a:lstStyle/>
          <a:p>
            <a:r>
              <a:rPr lang="sr-Cyrl-RS" dirty="0" smtClean="0"/>
              <a:t>  </a:t>
            </a:r>
            <a:r>
              <a:rPr lang="en-US" dirty="0" err="1"/>
              <a:t>Зна</a:t>
            </a:r>
            <a:r>
              <a:rPr lang="sr-Cyrl-RS" dirty="0"/>
              <a:t>ч</a:t>
            </a:r>
            <a:r>
              <a:rPr lang="en-US" dirty="0" err="1"/>
              <a:t>ењски</a:t>
            </a:r>
            <a:r>
              <a:rPr lang="en-US" dirty="0"/>
              <a:t> </a:t>
            </a:r>
            <a:r>
              <a:rPr lang="en-US" dirty="0" err="1"/>
              <a:t>односи</a:t>
            </a:r>
            <a:r>
              <a:rPr lang="en-US" dirty="0"/>
              <a:t> </a:t>
            </a:r>
            <a:r>
              <a:rPr lang="en-US" dirty="0" err="1"/>
              <a:t>ме</a:t>
            </a:r>
            <a:r>
              <a:rPr lang="sr-Cyrl-RS" dirty="0"/>
              <a:t>ђ</a:t>
            </a:r>
            <a:r>
              <a:rPr lang="en-US" dirty="0"/>
              <a:t>у </a:t>
            </a:r>
            <a:r>
              <a:rPr lang="en-US" dirty="0" err="1"/>
              <a:t>ре</a:t>
            </a:r>
            <a:r>
              <a:rPr lang="sr-Cyrl-RS" dirty="0"/>
              <a:t>ч</a:t>
            </a:r>
            <a:r>
              <a:rPr lang="en-US" dirty="0" err="1"/>
              <a:t>има</a:t>
            </a:r>
            <a:r>
              <a:rPr lang="sr-Cyrl-RS" dirty="0"/>
              <a:t> 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94624"/>
            <a:ext cx="8915400" cy="4316598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n-US" dirty="0" err="1"/>
              <a:t>Зна</a:t>
            </a:r>
            <a:r>
              <a:rPr lang="sr-Cyrl-RS" dirty="0"/>
              <a:t>ч</a:t>
            </a:r>
            <a:r>
              <a:rPr lang="en-US" dirty="0" err="1"/>
              <a:t>ењски</a:t>
            </a:r>
            <a:r>
              <a:rPr lang="en-US" dirty="0"/>
              <a:t> </a:t>
            </a:r>
            <a:r>
              <a:rPr lang="en-US" dirty="0" err="1"/>
              <a:t>односи</a:t>
            </a:r>
            <a:r>
              <a:rPr lang="en-US" dirty="0"/>
              <a:t> </a:t>
            </a:r>
            <a:r>
              <a:rPr lang="en-US" dirty="0" err="1"/>
              <a:t>ме</a:t>
            </a:r>
            <a:r>
              <a:rPr lang="sr-Cyrl-RS" dirty="0"/>
              <a:t>ђ</a:t>
            </a:r>
            <a:r>
              <a:rPr lang="en-US" dirty="0"/>
              <a:t>у </a:t>
            </a:r>
            <a:r>
              <a:rPr lang="en-US" dirty="0" err="1"/>
              <a:t>ре</a:t>
            </a:r>
            <a:r>
              <a:rPr lang="sr-Cyrl-RS" dirty="0"/>
              <a:t>ч</a:t>
            </a:r>
            <a:r>
              <a:rPr lang="en-US" dirty="0" err="1"/>
              <a:t>има</a:t>
            </a:r>
            <a:r>
              <a:rPr lang="sr-Cyrl-RS" dirty="0"/>
              <a:t> могу </a:t>
            </a:r>
            <a:r>
              <a:rPr lang="sr-Cyrl-RS" dirty="0" smtClean="0"/>
              <a:t>бити: деминутиви, аугментативи,, </a:t>
            </a:r>
            <a:r>
              <a:rPr lang="sr-Cyrl-RS" dirty="0"/>
              <a:t>х</a:t>
            </a:r>
            <a:r>
              <a:rPr lang="en-US" dirty="0" err="1"/>
              <a:t>омонимија</a:t>
            </a:r>
            <a:r>
              <a:rPr lang="sr-Cyrl-RS" dirty="0"/>
              <a:t>, с</a:t>
            </a:r>
            <a:r>
              <a:rPr lang="en-US" dirty="0" err="1"/>
              <a:t>инонимија</a:t>
            </a:r>
            <a:r>
              <a:rPr lang="sr-Cyrl-RS" dirty="0"/>
              <a:t>, а</a:t>
            </a:r>
            <a:r>
              <a:rPr lang="en-US" dirty="0" err="1"/>
              <a:t>нтонимија</a:t>
            </a:r>
            <a:r>
              <a:rPr lang="sr-Cyrl-RS" dirty="0"/>
              <a:t> </a:t>
            </a:r>
            <a:r>
              <a:rPr lang="sr-Cyrl-RS" dirty="0" smtClean="0"/>
              <a:t>и </a:t>
            </a:r>
            <a:r>
              <a:rPr lang="sr-Cyrl-RS" dirty="0"/>
              <a:t>п</a:t>
            </a:r>
            <a:r>
              <a:rPr lang="en-US" dirty="0" err="1"/>
              <a:t>олисемија</a:t>
            </a:r>
            <a:r>
              <a:rPr lang="sr-Cyrl-RS" dirty="0" smtClean="0"/>
              <a:t>. </a:t>
            </a:r>
            <a:r>
              <a:rPr lang="sr-Cyrl-RS" dirty="0"/>
              <a:t>На основу ових односа, организују се и различити типови лексичких   вежбања</a:t>
            </a:r>
            <a:r>
              <a:rPr lang="sr-Cyrl-RS" dirty="0" smtClean="0"/>
              <a:t>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sr-Cyrl-RS" b="1" dirty="0"/>
              <a:t>Деминутиви и </a:t>
            </a:r>
            <a:r>
              <a:rPr lang="sr-Cyrl-RS" b="1" dirty="0" smtClean="0"/>
              <a:t>аугментативи </a:t>
            </a:r>
            <a:r>
              <a:rPr lang="sr-Cyrl-RS" dirty="0" smtClean="0"/>
              <a:t>За </a:t>
            </a:r>
            <a:r>
              <a:rPr lang="sr-Cyrl-RS" dirty="0"/>
              <a:t>овај тип вежбања добро је припремити слике предмета, као и одговарајуће умањене и увећање. Једно од  правила је да се од деце траже трансформације које се природно срећу, нпр. тражићемо деминутив речи </a:t>
            </a:r>
            <a:r>
              <a:rPr lang="sr-Cyrl-RS" i="1" dirty="0"/>
              <a:t>цвет</a:t>
            </a:r>
            <a:r>
              <a:rPr lang="sr-Cyrl-RS" dirty="0"/>
              <a:t>, али не и аугментатив, јер  га неће природно користити ни у свакодневном говору, ни у књижевности. Примери за ову вежбу: </a:t>
            </a:r>
            <a:r>
              <a:rPr lang="sr-Cyrl-RS" i="1" dirty="0"/>
              <a:t>Велики во је волина. Мали комад је комадић. Велики комад је комадина</a:t>
            </a:r>
            <a:r>
              <a:rPr lang="sr-Cyrl-RS" i="1" dirty="0" smtClean="0"/>
              <a:t>.</a:t>
            </a:r>
          </a:p>
          <a:p>
            <a:pPr algn="just"/>
            <a:r>
              <a:rPr lang="sr-Cyrl-RS" b="1" dirty="0"/>
              <a:t>Синоними –</a:t>
            </a:r>
            <a:r>
              <a:rPr lang="sr-Cyrl-RS" i="1" dirty="0"/>
              <a:t> </a:t>
            </a:r>
            <a:r>
              <a:rPr lang="sr-Cyrl-RS" dirty="0"/>
              <a:t>Вежбе са откривањем речи истог или сличног значења могу се организовати на различите начине. Могуће је организовати следеће кораке: 1. Деци показујемо слику, 2. Васпитач именује шта је на слици; 3. Деца изговарају друге речи којима се може именовати то што је на слици. Овај тип вежби је присутан и при тумачењу књижевних дела у етапи када се деци објашњавају непознате речи.</a:t>
            </a:r>
            <a:endParaRPr lang="sr-Latn-RS" dirty="0"/>
          </a:p>
          <a:p>
            <a:pPr algn="just"/>
            <a:r>
              <a:rPr lang="sr-Cyrl-RS" b="1" dirty="0"/>
              <a:t>	Хомоними –</a:t>
            </a:r>
            <a:r>
              <a:rPr lang="sr-Cyrl-RS" i="1" dirty="0"/>
              <a:t> </a:t>
            </a:r>
            <a:r>
              <a:rPr lang="sr-Cyrl-RS" dirty="0" err="1"/>
              <a:t>Хомонимија</a:t>
            </a:r>
            <a:r>
              <a:rPr lang="sr-Cyrl-RS" dirty="0"/>
              <a:t> је нешто сложенија јер је потребно развити код деце осећај за прозодију. На основу изговорене речи васпитач тражи од деце да открију њено значење. Затим деца уочавају и друга значења те речи пазећи да је при изговору правилно акцентују (</a:t>
            </a:r>
            <a:r>
              <a:rPr lang="sr-Cyrl-RS" i="1" dirty="0"/>
              <a:t>коса, лук...).</a:t>
            </a:r>
            <a:endParaRPr lang="sr-Latn-RS" dirty="0"/>
          </a:p>
          <a:p>
            <a:pPr algn="just">
              <a:buFont typeface="Wingdings" panose="05000000000000000000" pitchFamily="2" charset="2"/>
              <a:buChar char="§"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43342375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110</TotalTime>
  <Words>1116</Words>
  <Application>Microsoft Office PowerPoint</Application>
  <PresentationFormat>Widescreen</PresentationFormat>
  <Paragraphs>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Wingdings</vt:lpstr>
      <vt:lpstr>Wingdings 3</vt:lpstr>
      <vt:lpstr>Wisp</vt:lpstr>
      <vt:lpstr>Богаћење дечјег речника</vt:lpstr>
      <vt:lpstr>Развој речника деце</vt:lpstr>
      <vt:lpstr>Значење речи</vt:lpstr>
      <vt:lpstr>Ево неких примера:</vt:lpstr>
      <vt:lpstr>Лексичке игре</vt:lpstr>
      <vt:lpstr>PowerPoint Presentation</vt:lpstr>
      <vt:lpstr>PowerPoint Presentation</vt:lpstr>
      <vt:lpstr>PowerPoint Presentation</vt:lpstr>
      <vt:lpstr>  Значењски односи међу речима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Богаћење дечјег речника</dc:title>
  <dc:creator>Mirjana</dc:creator>
  <cp:lastModifiedBy>No-01</cp:lastModifiedBy>
  <cp:revision>29</cp:revision>
  <dcterms:created xsi:type="dcterms:W3CDTF">2019-12-17T17:54:32Z</dcterms:created>
  <dcterms:modified xsi:type="dcterms:W3CDTF">2020-02-12T18:27:26Z</dcterms:modified>
</cp:coreProperties>
</file>