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6" r:id="rId4"/>
    <p:sldId id="264" r:id="rId5"/>
    <p:sldId id="261" r:id="rId6"/>
    <p:sldId id="263" r:id="rId7"/>
    <p:sldId id="275" r:id="rId8"/>
    <p:sldId id="262" r:id="rId9"/>
    <p:sldId id="268" r:id="rId10"/>
    <p:sldId id="274" r:id="rId11"/>
    <p:sldId id="269" r:id="rId12"/>
    <p:sldId id="271" r:id="rId13"/>
    <p:sldId id="272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5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32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2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0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20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62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0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46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9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55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14405-D70F-4BB1-AE98-6456FF0A9ED7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D8202-41FE-4C14-8D95-9D1590A1C3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3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Игре гласовима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20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3048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>Правилна артикулација критичних гласова</a:t>
            </a:r>
            <a:r>
              <a:rPr lang="sr-Cyrl-RS" b="1" dirty="0" smtClean="0"/>
              <a:t/>
            </a:r>
            <a:br>
              <a:rPr lang="sr-Cyrl-RS" b="1" dirty="0" smtClean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8174"/>
            <a:ext cx="10515600" cy="509878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sr-Latn-RS" b="1" dirty="0"/>
              <a:t/>
            </a:r>
            <a:br>
              <a:rPr lang="sr-Latn-RS" b="1" dirty="0"/>
            </a:br>
            <a:r>
              <a:rPr lang="sr-Cyrl-RS" b="1" dirty="0">
                <a:latin typeface="Calibri" panose="020F0502020204030204" pitchFamily="34" charset="0"/>
              </a:rPr>
              <a:t> Артикулациј гласа Р</a:t>
            </a:r>
            <a:r>
              <a:rPr lang="sr-Latn-RS" dirty="0">
                <a:latin typeface="Calibri" panose="020F0502020204030204" pitchFamily="34" charset="0"/>
              </a:rPr>
              <a:t/>
            </a:r>
            <a:br>
              <a:rPr lang="sr-Latn-RS" dirty="0">
                <a:latin typeface="Calibri" panose="020F0502020204030204" pitchFamily="34" charset="0"/>
              </a:rPr>
            </a:br>
            <a:r>
              <a:rPr lang="sr-Cyrl-RS" dirty="0">
                <a:latin typeface="Calibri" panose="020F0502020204030204" pitchFamily="34" charset="0"/>
              </a:rPr>
              <a:t>	</a:t>
            </a:r>
            <a:r>
              <a:rPr lang="sr-Cyrl-RS" sz="2600" b="1" dirty="0">
                <a:latin typeface="Calibri" panose="020F0502020204030204" pitchFamily="34" charset="0"/>
              </a:rPr>
              <a:t>Вежбе изговора слогова: ТРА, ТРЕ, ТРИ, ТРО, ТРУ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	Изговор речи: </a:t>
            </a:r>
            <a:r>
              <a:rPr lang="sr-Cyrl-RS" sz="2600" b="1" dirty="0" smtClean="0">
                <a:latin typeface="Calibri" panose="020F0502020204030204" pitchFamily="34" charset="0"/>
              </a:rPr>
              <a:t>                      ТРАКА</a:t>
            </a:r>
            <a:r>
              <a:rPr lang="sr-Cyrl-RS" sz="2600" b="1" dirty="0">
                <a:latin typeface="Calibri" panose="020F0502020204030204" pitchFamily="34" charset="0"/>
              </a:rPr>
              <a:t>, ТРАМПА, ТРАСА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                                        </a:t>
            </a:r>
            <a:r>
              <a:rPr lang="sr-Cyrl-RS" sz="2600" b="1" dirty="0" smtClean="0">
                <a:latin typeface="Calibri" panose="020F0502020204030204" pitchFamily="34" charset="0"/>
              </a:rPr>
              <a:t>                        ТРЕБА</a:t>
            </a:r>
            <a:r>
              <a:rPr lang="sr-Cyrl-RS" sz="2600" b="1" dirty="0">
                <a:latin typeface="Calibri" panose="020F0502020204030204" pitchFamily="34" charset="0"/>
              </a:rPr>
              <a:t>, ТРЕМА, ТРЕЋИ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                                         </a:t>
            </a:r>
            <a:r>
              <a:rPr lang="sr-Cyrl-RS" sz="2600" b="1" dirty="0" smtClean="0">
                <a:latin typeface="Calibri" panose="020F0502020204030204" pitchFamily="34" charset="0"/>
              </a:rPr>
              <a:t>                       ТРИ</a:t>
            </a:r>
            <a:r>
              <a:rPr lang="sr-Cyrl-RS" sz="2600" b="1" dirty="0">
                <a:latin typeface="Calibri" panose="020F0502020204030204" pitchFamily="34" charset="0"/>
              </a:rPr>
              <a:t>, ТРИМ, ТРИКО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                                        </a:t>
            </a:r>
            <a:r>
              <a:rPr lang="sr-Cyrl-RS" sz="2600" b="1" dirty="0" smtClean="0">
                <a:latin typeface="Calibri" panose="020F0502020204030204" pitchFamily="34" charset="0"/>
              </a:rPr>
              <a:t>                        </a:t>
            </a:r>
            <a:r>
              <a:rPr lang="sr-Cyrl-RS" sz="2600" b="1" dirty="0">
                <a:latin typeface="Calibri" panose="020F0502020204030204" pitchFamily="34" charset="0"/>
              </a:rPr>
              <a:t>ТРОМ, ТРОЛА, ТРОШАК</a:t>
            </a:r>
            <a:br>
              <a:rPr lang="sr-Cyrl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                                         </a:t>
            </a:r>
            <a:r>
              <a:rPr lang="sr-Cyrl-RS" sz="2600" b="1" dirty="0" smtClean="0">
                <a:latin typeface="Calibri" panose="020F0502020204030204" pitchFamily="34" charset="0"/>
              </a:rPr>
              <a:t>                       </a:t>
            </a:r>
            <a:r>
              <a:rPr lang="sr-Cyrl-RS" sz="2600" b="1" dirty="0">
                <a:latin typeface="Calibri" panose="020F0502020204030204" pitchFamily="34" charset="0"/>
              </a:rPr>
              <a:t>ТРУБА, ТРУД, </a:t>
            </a:r>
            <a:r>
              <a:rPr lang="sr-Cyrl-RS" sz="2600" b="1" dirty="0" smtClean="0">
                <a:latin typeface="Calibri" panose="020F0502020204030204" pitchFamily="34" charset="0"/>
              </a:rPr>
              <a:t>ТРУЛО</a:t>
            </a:r>
          </a:p>
          <a:p>
            <a:pPr marL="0" indent="0">
              <a:buNone/>
            </a:pP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Поједина деца брже формирају глас Р у комбинацији са вокалима. 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                    Р – А рак    Р – Е река    Р – И риба     Р – О рода        Р – У рука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endParaRPr lang="sr-Cyrl-RS" sz="26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600" b="1" dirty="0" smtClean="0">
                <a:latin typeface="Calibri" panose="020F0502020204030204" pitchFamily="34" charset="0"/>
              </a:rPr>
              <a:t>Вежбе </a:t>
            </a:r>
            <a:r>
              <a:rPr lang="sr-Cyrl-RS" sz="2600" b="1" dirty="0">
                <a:latin typeface="Calibri" panose="020F0502020204030204" pitchFamily="34" charset="0"/>
              </a:rPr>
              <a:t>настављамо речима које садрже глас Р у средини и на крају речи.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endParaRPr lang="sr-Cyrl-RS" sz="26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600" b="1" dirty="0" smtClean="0">
                <a:latin typeface="Calibri" panose="020F0502020204030204" pitchFamily="34" charset="0"/>
              </a:rPr>
              <a:t>Текстови </a:t>
            </a:r>
            <a:r>
              <a:rPr lang="sr-Cyrl-RS" sz="2600" b="1" dirty="0">
                <a:latin typeface="Calibri" panose="020F0502020204030204" pitchFamily="34" charset="0"/>
              </a:rPr>
              <a:t>за усвајање гласа Р: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Брзалица: Црн јарац, црн трн, црн брсти трн...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r>
              <a:rPr lang="sr-Cyrl-RS" sz="2600" b="1" dirty="0">
                <a:latin typeface="Calibri" panose="020F0502020204030204" pitchFamily="34" charset="0"/>
              </a:rPr>
              <a:t>Цврчак цврчи, трчак трчи, </a:t>
            </a:r>
            <a:endParaRPr lang="sr-Cyrl-RS" sz="2600" b="1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600" b="1" dirty="0" smtClean="0">
                <a:latin typeface="Calibri" panose="020F0502020204030204" pitchFamily="34" charset="0"/>
              </a:rPr>
              <a:t>мачка </a:t>
            </a:r>
            <a:r>
              <a:rPr lang="sr-Cyrl-RS" sz="2600" b="1" dirty="0">
                <a:latin typeface="Calibri" panose="020F0502020204030204" pitchFamily="34" charset="0"/>
              </a:rPr>
              <a:t>фрче фрррррррррррр...</a:t>
            </a:r>
            <a:r>
              <a:rPr lang="sr-Latn-RS" sz="2600" b="1" dirty="0">
                <a:latin typeface="Calibri" panose="020F0502020204030204" pitchFamily="34" charset="0"/>
              </a:rPr>
              <a:t/>
            </a:r>
            <a:br>
              <a:rPr lang="sr-Latn-RS" sz="2600" b="1" dirty="0">
                <a:latin typeface="Calibri" panose="020F0502020204030204" pitchFamily="34" charset="0"/>
              </a:rPr>
            </a:br>
            <a:endParaRPr lang="en-US" sz="2600" b="1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15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smtClean="0"/>
              <a:t/>
            </a:r>
            <a:br>
              <a:rPr lang="sr-Latn-RS" smtClean="0"/>
            </a:br>
            <a:endParaRPr lang="sr-Latn-R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8638"/>
            <a:ext cx="10515600" cy="5030787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         </a:t>
            </a:r>
            <a:r>
              <a:rPr lang="en-US" sz="2400" b="1" dirty="0" err="1" smtClean="0"/>
              <a:t>Артикулација</a:t>
            </a:r>
            <a:r>
              <a:rPr lang="en-US" sz="2400" b="1" dirty="0" smtClean="0"/>
              <a:t> </a:t>
            </a:r>
            <a:r>
              <a:rPr lang="en-US" sz="2400" b="1" dirty="0" err="1"/>
              <a:t>гласа</a:t>
            </a:r>
            <a:r>
              <a:rPr lang="en-US" sz="2400" b="1" dirty="0"/>
              <a:t> </a:t>
            </a:r>
            <a:r>
              <a:rPr lang="en-US" sz="2400" b="1" dirty="0" smtClean="0"/>
              <a:t>Њ</a:t>
            </a:r>
            <a:endParaRPr lang="sr-Cyrl-RS" sz="24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Изговор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Њ у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слоговима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мало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продужи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би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дете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дуже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акустички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перцепирало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Cyrl-R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Њ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 А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њаче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Њ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 Е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њен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Њ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 И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њива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Њ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 О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њој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Њ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 У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њушка</a:t>
            </a: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То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важи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формирање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свих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гласова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r-Cyrl-R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После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изговора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слогова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прелази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изговор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 </a:t>
            </a: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којима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Њ у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средини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Вања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пење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диња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коњи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дуња</a:t>
            </a: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Речи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којима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Њ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крају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П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ањ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лењ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тигањ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торањ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гуњ</a:t>
            </a:r>
            <a:endParaRPr lang="sr-Cyrl-R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  <a:defRPr/>
            </a:pPr>
            <a:r>
              <a:rPr lang="en-US" sz="2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Помоћу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слика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проверити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ли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дете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усвојило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глас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Њ.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Подстицаји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су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визуелне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latin typeface="Calibri" panose="020F0502020204030204" pitchFamily="34" charset="0"/>
                <a:cs typeface="Calibri" panose="020F0502020204030204" pitchFamily="34" charset="0"/>
              </a:rPr>
              <a:t>представе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r-Latn-RS" sz="2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4639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388" y="965200"/>
            <a:ext cx="10515600" cy="5224463"/>
          </a:xfrm>
        </p:spPr>
        <p:txBody>
          <a:bodyPr rtlCol="0">
            <a:normAutofit fontScale="25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   </a:t>
            </a:r>
            <a:r>
              <a:rPr lang="en-US" sz="8000" b="1" dirty="0" err="1" smtClean="0"/>
              <a:t>Формирање</a:t>
            </a:r>
            <a:r>
              <a:rPr lang="en-US" sz="8000" b="1" dirty="0" smtClean="0"/>
              <a:t> </a:t>
            </a:r>
            <a:r>
              <a:rPr lang="en-US" sz="8000" b="1" dirty="0" err="1"/>
              <a:t>гласа</a:t>
            </a:r>
            <a:r>
              <a:rPr lang="en-US" sz="8000" b="1" dirty="0"/>
              <a:t> </a:t>
            </a:r>
            <a:r>
              <a:rPr lang="en-US" sz="8000" b="1" dirty="0" err="1"/>
              <a:t>почињемо</a:t>
            </a:r>
            <a:r>
              <a:rPr lang="en-US" sz="8000" b="1" dirty="0"/>
              <a:t> </a:t>
            </a:r>
            <a:r>
              <a:rPr lang="en-US" sz="8000" b="1" dirty="0" err="1"/>
              <a:t>имитирањем</a:t>
            </a:r>
            <a:r>
              <a:rPr lang="en-US" sz="8000" b="1" dirty="0"/>
              <a:t> </a:t>
            </a:r>
            <a:r>
              <a:rPr lang="en-US" sz="8000" b="1" dirty="0" err="1"/>
              <a:t>зујања</a:t>
            </a:r>
            <a:r>
              <a:rPr lang="en-US" sz="8000" b="1" dirty="0"/>
              <a:t> </a:t>
            </a:r>
            <a:r>
              <a:rPr lang="en-US" sz="8000" b="1" dirty="0" err="1"/>
              <a:t>пчеле</a:t>
            </a:r>
            <a:r>
              <a:rPr lang="en-US" sz="8000" b="1" dirty="0"/>
              <a:t>. У </a:t>
            </a:r>
            <a:r>
              <a:rPr lang="en-US" sz="8000" b="1" dirty="0" err="1"/>
              <a:t>почетку</a:t>
            </a:r>
            <a:r>
              <a:rPr lang="en-US" sz="8000" b="1" dirty="0"/>
              <a:t> </a:t>
            </a:r>
            <a:r>
              <a:rPr lang="en-US" sz="8000" b="1" dirty="0" err="1"/>
              <a:t>дете</a:t>
            </a:r>
            <a:r>
              <a:rPr lang="en-US" sz="8000" b="1" dirty="0"/>
              <a:t> </a:t>
            </a:r>
            <a:r>
              <a:rPr lang="en-US" sz="8000" b="1" dirty="0" err="1"/>
              <a:t>само</a:t>
            </a:r>
            <a:r>
              <a:rPr lang="en-US" sz="8000" b="1" dirty="0"/>
              <a:t> </a:t>
            </a:r>
            <a:r>
              <a:rPr lang="en-US" sz="8000" b="1" dirty="0" err="1"/>
              <a:t>слуша</a:t>
            </a:r>
            <a:r>
              <a:rPr lang="en-US" sz="8000" b="1" dirty="0"/>
              <a:t> </a:t>
            </a:r>
            <a:r>
              <a:rPr lang="en-US" sz="8000" b="1" dirty="0" err="1"/>
              <a:t>нас</a:t>
            </a:r>
            <a:r>
              <a:rPr lang="en-US" sz="8000" b="1" dirty="0"/>
              <a:t>, а </a:t>
            </a:r>
            <a:r>
              <a:rPr lang="en-US" sz="8000" b="1" dirty="0" err="1"/>
              <a:t>онда</a:t>
            </a:r>
            <a:r>
              <a:rPr lang="en-US" sz="8000" b="1" dirty="0"/>
              <a:t> </a:t>
            </a:r>
            <a:r>
              <a:rPr lang="en-US" sz="8000" b="1" dirty="0" err="1"/>
              <a:t>покушава</a:t>
            </a:r>
            <a:r>
              <a:rPr lang="en-US" sz="8000" b="1" dirty="0"/>
              <a:t> и </a:t>
            </a:r>
            <a:r>
              <a:rPr lang="en-US" sz="8000" b="1" dirty="0" err="1"/>
              <a:t>само</a:t>
            </a:r>
            <a:r>
              <a:rPr lang="en-US" sz="8000" b="1" dirty="0"/>
              <a:t> </a:t>
            </a:r>
            <a:r>
              <a:rPr lang="en-US" sz="8000" b="1" dirty="0" err="1"/>
              <a:t>да</a:t>
            </a:r>
            <a:r>
              <a:rPr lang="en-US" sz="8000" b="1" dirty="0"/>
              <a:t> </a:t>
            </a:r>
            <a:endParaRPr lang="sr-Cyrl-RS" sz="8000" b="1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 err="1" smtClean="0"/>
              <a:t>приозведе</a:t>
            </a:r>
            <a:r>
              <a:rPr lang="en-US" sz="8000" b="1" dirty="0" smtClean="0"/>
              <a:t> </a:t>
            </a:r>
            <a:r>
              <a:rPr lang="en-US" sz="8000" b="1" dirty="0" err="1"/>
              <a:t>глас</a:t>
            </a:r>
            <a:r>
              <a:rPr lang="en-US" sz="8000" b="1" dirty="0"/>
              <a:t> З </a:t>
            </a:r>
            <a:r>
              <a:rPr lang="en-US" sz="8000" b="1" dirty="0" err="1"/>
              <a:t>са</a:t>
            </a:r>
            <a:r>
              <a:rPr lang="en-US" sz="8000" b="1" dirty="0"/>
              <a:t> </a:t>
            </a:r>
            <a:r>
              <a:rPr lang="en-US" sz="8000" b="1" dirty="0" err="1"/>
              <a:t>продуженом</a:t>
            </a:r>
            <a:r>
              <a:rPr lang="en-US" sz="8000" b="1" dirty="0"/>
              <a:t> </a:t>
            </a:r>
            <a:r>
              <a:rPr lang="en-US" sz="8000" b="1" dirty="0" err="1"/>
              <a:t>артикулацијом</a:t>
            </a:r>
            <a:r>
              <a:rPr lang="en-US" sz="8000" b="1" dirty="0"/>
              <a:t>. </a:t>
            </a:r>
            <a:r>
              <a:rPr lang="en-US" sz="8000" b="1" dirty="0" err="1"/>
              <a:t>Пчела</a:t>
            </a:r>
            <a:r>
              <a:rPr lang="en-US" sz="8000" b="1" dirty="0"/>
              <a:t> </a:t>
            </a:r>
            <a:r>
              <a:rPr lang="en-US" sz="8000" b="1" dirty="0" err="1"/>
              <a:t>зуји</a:t>
            </a:r>
            <a:r>
              <a:rPr lang="en-US" sz="8000" b="1" dirty="0"/>
              <a:t>: ЗЗЗЗЗЗ. 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RS" sz="8000" b="1" dirty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sz="8000" b="1" dirty="0" err="1"/>
              <a:t>Остале</a:t>
            </a:r>
            <a:r>
              <a:rPr lang="en-US" sz="8000" b="1" dirty="0"/>
              <a:t> </a:t>
            </a:r>
            <a:r>
              <a:rPr lang="en-US" sz="8000" b="1" dirty="0" err="1"/>
              <a:t>вежбе</a:t>
            </a:r>
            <a:r>
              <a:rPr lang="en-US" sz="8000" b="1" dirty="0"/>
              <a:t> </a:t>
            </a:r>
            <a:r>
              <a:rPr lang="en-US" sz="8000" b="1" dirty="0" err="1"/>
              <a:t>су</a:t>
            </a:r>
            <a:r>
              <a:rPr lang="en-US" sz="8000" b="1" dirty="0"/>
              <a:t> </a:t>
            </a:r>
            <a:r>
              <a:rPr lang="en-US" sz="8000" b="1" dirty="0" err="1"/>
              <a:t>дате</a:t>
            </a:r>
            <a:r>
              <a:rPr lang="en-US" sz="8000" b="1" dirty="0"/>
              <a:t> </a:t>
            </a:r>
            <a:r>
              <a:rPr lang="en-US" sz="8000" b="1" dirty="0" err="1"/>
              <a:t>по</a:t>
            </a:r>
            <a:r>
              <a:rPr lang="en-US" sz="8000" b="1" dirty="0"/>
              <a:t> </a:t>
            </a:r>
            <a:r>
              <a:rPr lang="en-US" sz="8000" b="1" dirty="0" err="1"/>
              <a:t>истом</a:t>
            </a:r>
            <a:r>
              <a:rPr lang="en-US" sz="8000" b="1" dirty="0"/>
              <a:t> </a:t>
            </a:r>
            <a:r>
              <a:rPr lang="en-US" sz="8000" b="1" dirty="0" err="1"/>
              <a:t>принципу</a:t>
            </a:r>
            <a:r>
              <a:rPr lang="en-US" sz="8000" b="1" dirty="0"/>
              <a:t> </a:t>
            </a:r>
            <a:r>
              <a:rPr lang="en-US" sz="8000" b="1" dirty="0" err="1"/>
              <a:t>као</a:t>
            </a:r>
            <a:r>
              <a:rPr lang="en-US" sz="8000" b="1" dirty="0"/>
              <a:t> и </a:t>
            </a:r>
            <a:r>
              <a:rPr lang="en-US" sz="8000" b="1" dirty="0" err="1"/>
              <a:t>за</a:t>
            </a:r>
            <a:r>
              <a:rPr lang="en-US" sz="8000" b="1" dirty="0"/>
              <a:t> </a:t>
            </a:r>
            <a:r>
              <a:rPr lang="en-US" sz="8000" b="1" dirty="0" err="1"/>
              <a:t>претходне</a:t>
            </a:r>
            <a:r>
              <a:rPr lang="en-US" sz="8000" b="1" dirty="0"/>
              <a:t> </a:t>
            </a:r>
            <a:r>
              <a:rPr lang="en-US" sz="8000" b="1" dirty="0" err="1"/>
              <a:t>гласове</a:t>
            </a:r>
            <a:r>
              <a:rPr lang="en-US" sz="8000" b="1" dirty="0"/>
              <a:t>.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З – А </a:t>
            </a:r>
            <a:r>
              <a:rPr lang="sr-Cyrl-RS" sz="8000" b="1" dirty="0" smtClean="0"/>
              <a:t> </a:t>
            </a:r>
            <a:r>
              <a:rPr lang="en-US" sz="8000" b="1" dirty="0" err="1" smtClean="0"/>
              <a:t>Зага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З – Е </a:t>
            </a:r>
            <a:r>
              <a:rPr lang="en-US" sz="8000" b="1" dirty="0" err="1"/>
              <a:t>зека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З – И </a:t>
            </a:r>
            <a:r>
              <a:rPr lang="en-US" sz="8000" b="1" dirty="0" err="1"/>
              <a:t>зима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З – О </a:t>
            </a:r>
            <a:r>
              <a:rPr lang="en-US" sz="8000" b="1" dirty="0" err="1"/>
              <a:t>зоб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З – У </a:t>
            </a:r>
            <a:r>
              <a:rPr lang="en-US" sz="8000" b="1" dirty="0" err="1"/>
              <a:t>зуб</a:t>
            </a:r>
            <a:endParaRPr lang="sr-Latn-RS" sz="8000" b="1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sr-Latn-RS" sz="8000" b="1" dirty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sz="8000" b="1" dirty="0" err="1"/>
              <a:t>Изговор</a:t>
            </a:r>
            <a:r>
              <a:rPr lang="en-US" sz="8000" b="1" dirty="0"/>
              <a:t> </a:t>
            </a:r>
            <a:r>
              <a:rPr lang="en-US" sz="8000" b="1" dirty="0" err="1"/>
              <a:t>гласа</a:t>
            </a:r>
            <a:r>
              <a:rPr lang="en-US" sz="8000" b="1" dirty="0"/>
              <a:t> З </a:t>
            </a:r>
            <a:r>
              <a:rPr lang="en-US" sz="8000" b="1" dirty="0" err="1"/>
              <a:t>се</a:t>
            </a:r>
            <a:r>
              <a:rPr lang="en-US" sz="8000" b="1" dirty="0"/>
              <a:t> </a:t>
            </a:r>
            <a:r>
              <a:rPr lang="en-US" sz="8000" b="1" dirty="0" err="1"/>
              <a:t>вежба</a:t>
            </a:r>
            <a:r>
              <a:rPr lang="en-US" sz="8000" b="1" dirty="0"/>
              <a:t> </a:t>
            </a:r>
            <a:r>
              <a:rPr lang="en-US" sz="8000" b="1" dirty="0" err="1"/>
              <a:t>изговором</a:t>
            </a:r>
            <a:r>
              <a:rPr lang="en-US" sz="8000" b="1" dirty="0"/>
              <a:t> </a:t>
            </a:r>
            <a:r>
              <a:rPr lang="en-US" sz="8000" b="1" dirty="0" err="1"/>
              <a:t>речи</a:t>
            </a:r>
            <a:r>
              <a:rPr lang="en-US" sz="8000" b="1" dirty="0"/>
              <a:t> у </a:t>
            </a:r>
            <a:r>
              <a:rPr lang="en-US" sz="8000" b="1" dirty="0" err="1"/>
              <a:t>којима</a:t>
            </a:r>
            <a:r>
              <a:rPr lang="en-US" sz="8000" b="1" dirty="0"/>
              <a:t> </a:t>
            </a:r>
            <a:r>
              <a:rPr lang="en-US" sz="8000" b="1" dirty="0" err="1"/>
              <a:t>после</a:t>
            </a:r>
            <a:r>
              <a:rPr lang="en-US" sz="8000" b="1" dirty="0"/>
              <a:t> </a:t>
            </a:r>
            <a:r>
              <a:rPr lang="en-US" sz="8000" b="1" dirty="0" err="1"/>
              <a:t>почетног</a:t>
            </a:r>
            <a:r>
              <a:rPr lang="en-US" sz="8000" b="1" dirty="0"/>
              <a:t> </a:t>
            </a:r>
            <a:r>
              <a:rPr lang="en-US" sz="8000" b="1" dirty="0" err="1"/>
              <a:t>гласа</a:t>
            </a:r>
            <a:r>
              <a:rPr lang="en-US" sz="8000" b="1" dirty="0"/>
              <a:t> З, </a:t>
            </a:r>
            <a:r>
              <a:rPr lang="en-US" sz="8000" b="1" dirty="0" err="1"/>
              <a:t>долази</a:t>
            </a:r>
            <a:r>
              <a:rPr lang="en-US" sz="8000" b="1" dirty="0"/>
              <a:t> </a:t>
            </a:r>
            <a:r>
              <a:rPr lang="en-US" sz="8000" b="1" dirty="0" err="1"/>
              <a:t>сугласник</a:t>
            </a:r>
            <a:r>
              <a:rPr lang="en-US" sz="8000" b="1" dirty="0"/>
              <a:t>:  </a:t>
            </a:r>
            <a:r>
              <a:rPr lang="en-US" sz="8000" b="1" dirty="0" err="1"/>
              <a:t>знак</a:t>
            </a:r>
            <a:r>
              <a:rPr lang="en-US" sz="8000" b="1" dirty="0"/>
              <a:t>, </a:t>
            </a:r>
            <a:r>
              <a:rPr lang="en-US" sz="8000" b="1" dirty="0" err="1"/>
              <a:t>звер</a:t>
            </a:r>
            <a:r>
              <a:rPr lang="en-US" sz="8000" b="1" dirty="0"/>
              <a:t>, </a:t>
            </a:r>
            <a:r>
              <a:rPr lang="en-US" sz="8000" b="1" dirty="0" err="1"/>
              <a:t>змија</a:t>
            </a:r>
            <a:r>
              <a:rPr lang="en-US" sz="8000" b="1" dirty="0"/>
              <a:t>, </a:t>
            </a:r>
            <a:r>
              <a:rPr lang="en-US" sz="8000" b="1" dirty="0" err="1"/>
              <a:t>звоно</a:t>
            </a:r>
            <a:r>
              <a:rPr lang="en-US" sz="8000" b="1" dirty="0"/>
              <a:t>, </a:t>
            </a:r>
            <a:r>
              <a:rPr lang="en-US" sz="8000" b="1" dirty="0" err="1"/>
              <a:t>звук</a:t>
            </a:r>
            <a:endParaRPr lang="sr-Latn-RS" sz="8000" b="1" dirty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/>
              <a:t> </a:t>
            </a:r>
            <a:endParaRPr lang="sr-Latn-RS" sz="8000" b="1" dirty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sz="8000" b="1" dirty="0" err="1"/>
              <a:t>Такође</a:t>
            </a:r>
            <a:r>
              <a:rPr lang="en-US" sz="8000" b="1" dirty="0"/>
              <a:t> </a:t>
            </a:r>
            <a:r>
              <a:rPr lang="en-US" sz="8000" b="1" dirty="0" err="1"/>
              <a:t>се</a:t>
            </a:r>
            <a:r>
              <a:rPr lang="en-US" sz="8000" b="1" dirty="0"/>
              <a:t> </a:t>
            </a:r>
            <a:r>
              <a:rPr lang="en-US" sz="8000" b="1" dirty="0" err="1"/>
              <a:t>вежбање</a:t>
            </a:r>
            <a:r>
              <a:rPr lang="en-US" sz="8000" b="1" dirty="0"/>
              <a:t> </a:t>
            </a:r>
            <a:r>
              <a:rPr lang="en-US" sz="8000" b="1" dirty="0" err="1"/>
              <a:t>изговора</a:t>
            </a:r>
            <a:r>
              <a:rPr lang="en-US" sz="8000" b="1" dirty="0"/>
              <a:t> </a:t>
            </a:r>
            <a:r>
              <a:rPr lang="en-US" sz="8000" b="1" dirty="0" err="1"/>
              <a:t>гласа</a:t>
            </a:r>
            <a:r>
              <a:rPr lang="en-US" sz="8000" b="1" dirty="0"/>
              <a:t> З </a:t>
            </a:r>
            <a:r>
              <a:rPr lang="en-US" sz="8000" b="1" dirty="0" err="1"/>
              <a:t>изводи</a:t>
            </a:r>
            <a:r>
              <a:rPr lang="en-US" sz="8000" b="1" dirty="0"/>
              <a:t> </a:t>
            </a:r>
            <a:r>
              <a:rPr lang="en-US" sz="8000" b="1" dirty="0" err="1"/>
              <a:t>изговором</a:t>
            </a:r>
            <a:r>
              <a:rPr lang="en-US" sz="8000" b="1" dirty="0"/>
              <a:t> </a:t>
            </a:r>
            <a:r>
              <a:rPr lang="en-US" sz="8000" b="1" dirty="0" err="1"/>
              <a:t>речи</a:t>
            </a:r>
            <a:r>
              <a:rPr lang="en-US" sz="8000" b="1" dirty="0"/>
              <a:t>, у </a:t>
            </a:r>
            <a:r>
              <a:rPr lang="en-US" sz="8000" b="1" dirty="0" err="1"/>
              <a:t>којима</a:t>
            </a:r>
            <a:r>
              <a:rPr lang="en-US" sz="8000" b="1" dirty="0"/>
              <a:t> </a:t>
            </a:r>
            <a:r>
              <a:rPr lang="en-US" sz="8000" b="1" dirty="0" err="1"/>
              <a:t>је</a:t>
            </a:r>
            <a:r>
              <a:rPr lang="en-US" sz="8000" b="1" dirty="0"/>
              <a:t> </a:t>
            </a:r>
            <a:r>
              <a:rPr lang="en-US" sz="8000" b="1" dirty="0" err="1"/>
              <a:t>глас</a:t>
            </a:r>
            <a:r>
              <a:rPr lang="en-US" sz="8000" b="1" dirty="0"/>
              <a:t> З у </a:t>
            </a:r>
            <a:r>
              <a:rPr lang="en-US" sz="8000" b="1" dirty="0" err="1"/>
              <a:t>средини</a:t>
            </a:r>
            <a:r>
              <a:rPr lang="en-US" sz="8000" b="1" dirty="0"/>
              <a:t> и </a:t>
            </a:r>
            <a:r>
              <a:rPr lang="en-US" sz="8000" b="1" dirty="0" err="1"/>
              <a:t>на</a:t>
            </a:r>
            <a:r>
              <a:rPr lang="en-US" sz="8000" b="1" dirty="0"/>
              <a:t> </a:t>
            </a:r>
            <a:r>
              <a:rPr lang="en-US" sz="8000" b="1" dirty="0" err="1"/>
              <a:t>крају</a:t>
            </a:r>
            <a:r>
              <a:rPr lang="en-US" sz="8000" b="1" dirty="0"/>
              <a:t> </a:t>
            </a:r>
            <a:r>
              <a:rPr lang="en-US" sz="8000" b="1" dirty="0" err="1"/>
              <a:t>речи</a:t>
            </a:r>
            <a:r>
              <a:rPr lang="en-US" sz="8000" b="1" dirty="0"/>
              <a:t>:    </a:t>
            </a:r>
            <a:endParaRPr lang="sr-Cyrl-RS" sz="8000" b="1" dirty="0" smtClean="0"/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8000" b="1" dirty="0" err="1" smtClean="0"/>
              <a:t>Лаза</a:t>
            </a:r>
            <a:r>
              <a:rPr lang="en-US" sz="8000" b="1" dirty="0"/>
              <a:t>, </a:t>
            </a:r>
            <a:r>
              <a:rPr lang="en-US" sz="8000" b="1" dirty="0" err="1"/>
              <a:t>мезе</a:t>
            </a:r>
            <a:r>
              <a:rPr lang="en-US" sz="8000" b="1" dirty="0"/>
              <a:t>, </a:t>
            </a:r>
            <a:r>
              <a:rPr lang="en-US" sz="8000" b="1" dirty="0" err="1"/>
              <a:t>виза</a:t>
            </a:r>
            <a:r>
              <a:rPr lang="en-US" sz="8000" b="1" dirty="0"/>
              <a:t>, </a:t>
            </a:r>
            <a:r>
              <a:rPr lang="en-US" sz="8000" b="1" dirty="0" err="1"/>
              <a:t>Тоза</a:t>
            </a:r>
            <a:r>
              <a:rPr lang="en-US" sz="8000" b="1" dirty="0"/>
              <a:t>, </a:t>
            </a:r>
            <a:r>
              <a:rPr lang="en-US" sz="8000" b="1" dirty="0" err="1"/>
              <a:t>музе</a:t>
            </a:r>
            <a:r>
              <a:rPr lang="en-US" sz="8000" b="1" dirty="0" smtClean="0"/>
              <a:t>,</a:t>
            </a:r>
            <a:r>
              <a:rPr lang="sr-Cyrl-RS" sz="8000" b="1" dirty="0" smtClean="0"/>
              <a:t>         </a:t>
            </a:r>
            <a:r>
              <a:rPr lang="en-US" sz="8000" b="1" dirty="0" smtClean="0"/>
              <a:t>      </a:t>
            </a:r>
            <a:r>
              <a:rPr lang="en-US" sz="8000" b="1" dirty="0" err="1"/>
              <a:t>мраз</a:t>
            </a:r>
            <a:r>
              <a:rPr lang="en-US" sz="8000" b="1" dirty="0"/>
              <a:t>, </a:t>
            </a:r>
            <a:r>
              <a:rPr lang="en-US" sz="8000" b="1" dirty="0" err="1"/>
              <a:t>вез</a:t>
            </a:r>
            <a:r>
              <a:rPr lang="en-US" sz="8000" b="1" dirty="0"/>
              <a:t>, </a:t>
            </a:r>
            <a:r>
              <a:rPr lang="en-US" sz="8000" b="1" dirty="0" err="1"/>
              <a:t>фриз</a:t>
            </a:r>
            <a:r>
              <a:rPr lang="en-US" sz="8000" b="1" dirty="0"/>
              <a:t>, </a:t>
            </a:r>
            <a:r>
              <a:rPr lang="en-US" sz="8000" b="1" dirty="0" err="1"/>
              <a:t>кроз</a:t>
            </a:r>
            <a:r>
              <a:rPr lang="en-US" sz="8000" b="1" dirty="0"/>
              <a:t>, </a:t>
            </a:r>
            <a:r>
              <a:rPr lang="en-US" sz="8000" b="1" dirty="0" err="1"/>
              <a:t>низ</a:t>
            </a:r>
            <a:r>
              <a:rPr lang="en-US" sz="8000" b="1" dirty="0"/>
              <a:t>, </a:t>
            </a:r>
            <a:r>
              <a:rPr lang="en-US" sz="8000" b="1" dirty="0" err="1"/>
              <a:t>уз</a:t>
            </a:r>
            <a:r>
              <a:rPr lang="en-US" sz="8000" b="1" dirty="0"/>
              <a:t>.</a:t>
            </a:r>
            <a:endParaRPr lang="sr-Latn-RS" sz="8000" b="1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Latn-RS" sz="8000" dirty="0"/>
          </a:p>
        </p:txBody>
      </p:sp>
      <p:sp>
        <p:nvSpPr>
          <p:cNvPr id="2" name="Rectangle 1"/>
          <p:cNvSpPr/>
          <p:nvPr/>
        </p:nvSpPr>
        <p:spPr>
          <a:xfrm>
            <a:off x="349773" y="432872"/>
            <a:ext cx="22817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b="1" dirty="0" err="1"/>
              <a:t>Артикулација</a:t>
            </a:r>
            <a:r>
              <a:rPr lang="en-US" b="1" dirty="0"/>
              <a:t> </a:t>
            </a:r>
            <a:r>
              <a:rPr lang="en-US" b="1" dirty="0" err="1"/>
              <a:t>гласа</a:t>
            </a:r>
            <a:r>
              <a:rPr lang="en-US" b="1" dirty="0"/>
              <a:t> З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5782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2138"/>
            <a:ext cx="10515600" cy="5584825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/>
              <a:t>Текст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користити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усвајање</a:t>
            </a:r>
            <a:r>
              <a:rPr lang="en-US" dirty="0"/>
              <a:t> </a:t>
            </a:r>
            <a:r>
              <a:rPr lang="en-US" dirty="0" err="1"/>
              <a:t>гласа</a:t>
            </a:r>
            <a:r>
              <a:rPr lang="en-US" dirty="0"/>
              <a:t> З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Latn-RS" dirty="0"/>
          </a:p>
          <a:p>
            <a:pPr marL="0" indent="0">
              <a:buNone/>
              <a:defRPr/>
            </a:pPr>
            <a:r>
              <a:rPr lang="en-US" i="1" dirty="0" err="1"/>
              <a:t>Зимска</a:t>
            </a:r>
            <a:r>
              <a:rPr lang="en-US" i="1" dirty="0"/>
              <a:t> </a:t>
            </a:r>
            <a:r>
              <a:rPr lang="en-US" i="1" dirty="0" err="1"/>
              <a:t>песма</a:t>
            </a:r>
            <a:r>
              <a:rPr lang="en-US" i="1" dirty="0"/>
              <a:t>   (Ј.Ј. </a:t>
            </a:r>
            <a:r>
              <a:rPr lang="en-US" i="1" dirty="0" err="1"/>
              <a:t>Змај</a:t>
            </a:r>
            <a:r>
              <a:rPr lang="en-US" i="1" dirty="0"/>
              <a:t>)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/>
              <a:t> 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Зима</a:t>
            </a:r>
            <a:r>
              <a:rPr lang="en-US" i="1" dirty="0"/>
              <a:t>, </a:t>
            </a:r>
            <a:r>
              <a:rPr lang="en-US" i="1" dirty="0" err="1"/>
              <a:t>зима</a:t>
            </a:r>
            <a:r>
              <a:rPr lang="en-US" i="1" dirty="0"/>
              <a:t> – е </a:t>
            </a:r>
            <a:r>
              <a:rPr lang="en-US" i="1" dirty="0" err="1"/>
              <a:t>па</a:t>
            </a:r>
            <a:r>
              <a:rPr lang="en-US" i="1" dirty="0"/>
              <a:t>, </a:t>
            </a:r>
            <a:r>
              <a:rPr lang="en-US" i="1" dirty="0" err="1"/>
              <a:t>шта</a:t>
            </a:r>
            <a:r>
              <a:rPr lang="en-US" i="1" dirty="0"/>
              <a:t> </a:t>
            </a:r>
            <a:r>
              <a:rPr lang="en-US" i="1" dirty="0" err="1"/>
              <a:t>је</a:t>
            </a:r>
            <a:r>
              <a:rPr lang="en-US" i="1" dirty="0"/>
              <a:t>?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Ако</a:t>
            </a:r>
            <a:r>
              <a:rPr lang="en-US" i="1" dirty="0"/>
              <a:t> ј' </a:t>
            </a:r>
            <a:r>
              <a:rPr lang="en-US" i="1" dirty="0" err="1"/>
              <a:t>зима</a:t>
            </a:r>
            <a:r>
              <a:rPr lang="en-US" i="1" dirty="0"/>
              <a:t>, </a:t>
            </a:r>
            <a:r>
              <a:rPr lang="en-US" i="1" dirty="0" err="1"/>
              <a:t>није</a:t>
            </a:r>
            <a:r>
              <a:rPr lang="en-US" i="1" dirty="0"/>
              <a:t> </a:t>
            </a:r>
            <a:r>
              <a:rPr lang="en-US" i="1" dirty="0" err="1"/>
              <a:t>лав</a:t>
            </a:r>
            <a:r>
              <a:rPr lang="en-US" i="1" dirty="0"/>
              <a:t>!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Зима</a:t>
            </a:r>
            <a:r>
              <a:rPr lang="en-US" i="1" dirty="0"/>
              <a:t>, </a:t>
            </a:r>
            <a:r>
              <a:rPr lang="en-US" i="1" dirty="0" err="1"/>
              <a:t>зима</a:t>
            </a:r>
            <a:r>
              <a:rPr lang="en-US" i="1" dirty="0"/>
              <a:t> – </a:t>
            </a:r>
            <a:r>
              <a:rPr lang="en-US" i="1" dirty="0" err="1"/>
              <a:t>па</a:t>
            </a:r>
            <a:r>
              <a:rPr lang="en-US" i="1" dirty="0"/>
              <a:t> </a:t>
            </a:r>
            <a:r>
              <a:rPr lang="en-US" i="1" dirty="0" err="1"/>
              <a:t>нека</a:t>
            </a:r>
            <a:r>
              <a:rPr lang="en-US" i="1" dirty="0"/>
              <a:t> </a:t>
            </a:r>
            <a:r>
              <a:rPr lang="en-US" i="1" dirty="0" err="1"/>
              <a:t>је</a:t>
            </a:r>
            <a:r>
              <a:rPr lang="en-US" i="1" dirty="0"/>
              <a:t>, 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не</a:t>
            </a:r>
            <a:r>
              <a:rPr lang="en-US" i="1" dirty="0"/>
              <a:t> </a:t>
            </a:r>
            <a:r>
              <a:rPr lang="en-US" i="1" dirty="0" err="1"/>
              <a:t>боји</a:t>
            </a:r>
            <a:r>
              <a:rPr lang="en-US" i="1" dirty="0"/>
              <a:t> </a:t>
            </a:r>
            <a:r>
              <a:rPr lang="en-US" i="1" dirty="0" err="1"/>
              <a:t>се</a:t>
            </a:r>
            <a:r>
              <a:rPr lang="en-US" i="1" dirty="0"/>
              <a:t> </a:t>
            </a:r>
            <a:r>
              <a:rPr lang="en-US" i="1" dirty="0" err="1"/>
              <a:t>ко</a:t>
            </a:r>
            <a:r>
              <a:rPr lang="en-US" i="1" dirty="0"/>
              <a:t> </a:t>
            </a:r>
            <a:r>
              <a:rPr lang="en-US" i="1" dirty="0" err="1"/>
              <a:t>је</a:t>
            </a:r>
            <a:r>
              <a:rPr lang="en-US" i="1" dirty="0"/>
              <a:t> </a:t>
            </a:r>
            <a:r>
              <a:rPr lang="en-US" i="1" dirty="0" err="1"/>
              <a:t>здрав</a:t>
            </a:r>
            <a:r>
              <a:rPr lang="en-US" i="1" dirty="0"/>
              <a:t>!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/>
              <a:t> 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/>
              <a:t>А </a:t>
            </a:r>
            <a:r>
              <a:rPr lang="en-US" i="1" dirty="0" err="1"/>
              <a:t>шта</a:t>
            </a:r>
            <a:r>
              <a:rPr lang="en-US" i="1" dirty="0"/>
              <a:t> </a:t>
            </a:r>
            <a:r>
              <a:rPr lang="en-US" i="1" dirty="0" err="1"/>
              <a:t>може</a:t>
            </a:r>
            <a:r>
              <a:rPr lang="en-US" i="1" dirty="0"/>
              <a:t> </a:t>
            </a:r>
            <a:r>
              <a:rPr lang="en-US" i="1" dirty="0" err="1"/>
              <a:t>зима</a:t>
            </a:r>
            <a:r>
              <a:rPr lang="en-US" i="1" dirty="0"/>
              <a:t> </a:t>
            </a:r>
            <a:r>
              <a:rPr lang="en-US" i="1" dirty="0" err="1"/>
              <a:t>мени</a:t>
            </a:r>
            <a:r>
              <a:rPr lang="en-US" i="1" dirty="0"/>
              <a:t>?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Шта</a:t>
            </a:r>
            <a:r>
              <a:rPr lang="en-US" i="1" dirty="0"/>
              <a:t> </a:t>
            </a:r>
            <a:r>
              <a:rPr lang="en-US" i="1" dirty="0" err="1"/>
              <a:t>ми</a:t>
            </a:r>
            <a:r>
              <a:rPr lang="en-US" i="1" dirty="0"/>
              <a:t> </a:t>
            </a:r>
            <a:r>
              <a:rPr lang="en-US" i="1" dirty="0" err="1"/>
              <a:t>може</a:t>
            </a:r>
            <a:r>
              <a:rPr lang="en-US" i="1" dirty="0"/>
              <a:t>, </a:t>
            </a:r>
            <a:r>
              <a:rPr lang="en-US" i="1" dirty="0" err="1"/>
              <a:t>шта</a:t>
            </a:r>
            <a:r>
              <a:rPr lang="en-US" i="1" dirty="0"/>
              <a:t> </a:t>
            </a:r>
            <a:r>
              <a:rPr lang="en-US" i="1" dirty="0" err="1"/>
              <a:t>ми</a:t>
            </a:r>
            <a:r>
              <a:rPr lang="en-US" i="1" dirty="0"/>
              <a:t> </a:t>
            </a:r>
            <a:r>
              <a:rPr lang="en-US" i="1" dirty="0" err="1"/>
              <a:t>сме</a:t>
            </a:r>
            <a:r>
              <a:rPr lang="en-US" i="1" dirty="0"/>
              <a:t>?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Нек</a:t>
            </a:r>
            <a:r>
              <a:rPr lang="en-US" i="1" dirty="0"/>
              <a:t> </a:t>
            </a:r>
            <a:r>
              <a:rPr lang="en-US" i="1" dirty="0" err="1"/>
              <a:t>ми</a:t>
            </a:r>
            <a:r>
              <a:rPr lang="en-US" i="1" dirty="0"/>
              <a:t> </a:t>
            </a:r>
            <a:r>
              <a:rPr lang="en-US" i="1" dirty="0" err="1"/>
              <a:t>носић</a:t>
            </a:r>
            <a:r>
              <a:rPr lang="en-US" i="1" dirty="0"/>
              <a:t> </a:t>
            </a:r>
            <a:r>
              <a:rPr lang="en-US" i="1" dirty="0" err="1"/>
              <a:t>поцрвени</a:t>
            </a:r>
            <a:r>
              <a:rPr lang="en-US" i="1" dirty="0"/>
              <a:t>,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 err="1"/>
              <a:t>Ето</a:t>
            </a:r>
            <a:r>
              <a:rPr lang="en-US" i="1" dirty="0"/>
              <a:t> </a:t>
            </a:r>
            <a:r>
              <a:rPr lang="en-US" i="1" dirty="0" err="1"/>
              <a:t>то</a:t>
            </a:r>
            <a:r>
              <a:rPr lang="en-US" i="1" dirty="0"/>
              <a:t> </a:t>
            </a:r>
            <a:r>
              <a:rPr lang="en-US" i="1" dirty="0" err="1"/>
              <a:t>је</a:t>
            </a:r>
            <a:r>
              <a:rPr lang="en-US" i="1" dirty="0"/>
              <a:t>, </a:t>
            </a:r>
            <a:r>
              <a:rPr lang="en-US" i="1" dirty="0" err="1"/>
              <a:t>то</a:t>
            </a:r>
            <a:r>
              <a:rPr lang="en-US" i="1" dirty="0"/>
              <a:t> </a:t>
            </a:r>
            <a:r>
              <a:rPr lang="en-US" i="1" dirty="0" err="1"/>
              <a:t>је</a:t>
            </a:r>
            <a:r>
              <a:rPr lang="en-US" i="1" dirty="0"/>
              <a:t> </a:t>
            </a:r>
            <a:r>
              <a:rPr lang="en-US" i="1" dirty="0" err="1"/>
              <a:t>све</a:t>
            </a:r>
            <a:r>
              <a:rPr lang="en-US" i="1" dirty="0"/>
              <a:t>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60706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11213"/>
            <a:ext cx="10515600" cy="5365750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400" b="1" dirty="0" err="1"/>
              <a:t>Артикулација</a:t>
            </a:r>
            <a:r>
              <a:rPr lang="en-US" sz="3400" b="1" dirty="0"/>
              <a:t> </a:t>
            </a:r>
            <a:r>
              <a:rPr lang="en-US" sz="3400" b="1" dirty="0" err="1"/>
              <a:t>гласа</a:t>
            </a:r>
            <a:r>
              <a:rPr lang="en-US" sz="3400" b="1" dirty="0"/>
              <a:t> Ж</a:t>
            </a:r>
            <a:endParaRPr lang="sr-Latn-RS" sz="34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i="1" dirty="0"/>
              <a:t> 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/>
              <a:t>Вежбе</a:t>
            </a:r>
            <a:r>
              <a:rPr lang="en-US" b="1" dirty="0"/>
              <a:t> </a:t>
            </a:r>
            <a:r>
              <a:rPr lang="en-US" b="1" dirty="0" err="1"/>
              <a:t>за</a:t>
            </a:r>
            <a:r>
              <a:rPr lang="en-US" b="1" dirty="0"/>
              <a:t> </a:t>
            </a:r>
            <a:r>
              <a:rPr lang="en-US" b="1" dirty="0" err="1"/>
              <a:t>изговор</a:t>
            </a:r>
            <a:r>
              <a:rPr lang="en-US" b="1" dirty="0"/>
              <a:t> и </a:t>
            </a:r>
            <a:r>
              <a:rPr lang="en-US" b="1" dirty="0" err="1"/>
              <a:t>усвајање</a:t>
            </a:r>
            <a:r>
              <a:rPr lang="en-US" b="1" dirty="0"/>
              <a:t> </a:t>
            </a:r>
            <a:r>
              <a:rPr lang="en-US" b="1" dirty="0" err="1"/>
              <a:t>гласа</a:t>
            </a:r>
            <a:r>
              <a:rPr lang="en-US" b="1" dirty="0"/>
              <a:t> Ж: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/>
              <a:t> 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Ж</a:t>
            </a:r>
            <a:r>
              <a:rPr lang="en-US" b="1" dirty="0" smtClean="0"/>
              <a:t> </a:t>
            </a:r>
            <a:r>
              <a:rPr lang="en-US" b="1" dirty="0"/>
              <a:t>– А </a:t>
            </a:r>
            <a:r>
              <a:rPr lang="en-US" b="1" dirty="0" err="1"/>
              <a:t>жаба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Ж</a:t>
            </a:r>
            <a:r>
              <a:rPr lang="en-US" b="1" dirty="0" smtClean="0"/>
              <a:t> </a:t>
            </a:r>
            <a:r>
              <a:rPr lang="en-US" b="1" dirty="0"/>
              <a:t>– Е </a:t>
            </a:r>
            <a:r>
              <a:rPr lang="en-US" b="1" dirty="0" err="1"/>
              <a:t>жена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Ж</a:t>
            </a:r>
            <a:r>
              <a:rPr lang="en-US" b="1" dirty="0" smtClean="0"/>
              <a:t>– </a:t>
            </a:r>
            <a:r>
              <a:rPr lang="en-US" b="1" dirty="0"/>
              <a:t>И </a:t>
            </a:r>
            <a:r>
              <a:rPr lang="en-US" b="1" dirty="0" err="1"/>
              <a:t>жив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 smtClean="0"/>
              <a:t>Ж</a:t>
            </a:r>
            <a:r>
              <a:rPr lang="en-US" b="1" dirty="0" smtClean="0"/>
              <a:t> </a:t>
            </a:r>
            <a:r>
              <a:rPr lang="en-US" b="1" dirty="0"/>
              <a:t>– О </a:t>
            </a:r>
            <a:r>
              <a:rPr lang="en-US" b="1" dirty="0" err="1"/>
              <a:t>жонглер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b="1" dirty="0"/>
              <a:t>Ж</a:t>
            </a:r>
            <a:r>
              <a:rPr lang="en-US" b="1" dirty="0" smtClean="0"/>
              <a:t>– </a:t>
            </a:r>
            <a:r>
              <a:rPr lang="en-US" b="1" dirty="0"/>
              <a:t>У </a:t>
            </a:r>
            <a:r>
              <a:rPr lang="en-US" b="1" dirty="0" err="1"/>
              <a:t>жут</a:t>
            </a:r>
            <a:r>
              <a:rPr lang="en-US" b="1" dirty="0"/>
              <a:t>.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/>
              <a:t> 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/>
              <a:t>Бројалица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/>
              <a:t>Пужићу</a:t>
            </a:r>
            <a:r>
              <a:rPr lang="en-US" b="1" dirty="0"/>
              <a:t>, </a:t>
            </a:r>
            <a:r>
              <a:rPr lang="en-US" b="1" dirty="0" err="1"/>
              <a:t>пужићу</a:t>
            </a:r>
            <a:r>
              <a:rPr lang="en-US" b="1" dirty="0"/>
              <a:t>,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/>
              <a:t>Куда</a:t>
            </a:r>
            <a:r>
              <a:rPr lang="en-US" b="1" dirty="0"/>
              <a:t> </a:t>
            </a:r>
            <a:r>
              <a:rPr lang="en-US" b="1" dirty="0" err="1"/>
              <a:t>ти</a:t>
            </a:r>
            <a:r>
              <a:rPr lang="en-US" b="1" dirty="0"/>
              <a:t> </a:t>
            </a:r>
            <a:r>
              <a:rPr lang="en-US" b="1" dirty="0" err="1"/>
              <a:t>се</a:t>
            </a:r>
            <a:r>
              <a:rPr lang="en-US" b="1" dirty="0"/>
              <a:t> </a:t>
            </a:r>
            <a:r>
              <a:rPr lang="en-US" b="1" dirty="0" err="1"/>
              <a:t>жури</a:t>
            </a:r>
            <a:r>
              <a:rPr lang="en-US" b="1" dirty="0"/>
              <a:t>?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/>
              <a:t>Реци</a:t>
            </a:r>
            <a:r>
              <a:rPr lang="en-US" b="1" dirty="0"/>
              <a:t> </a:t>
            </a:r>
            <a:r>
              <a:rPr lang="en-US" b="1" dirty="0" err="1"/>
              <a:t>нама</a:t>
            </a:r>
            <a:r>
              <a:rPr lang="en-US" b="1" dirty="0"/>
              <a:t> </a:t>
            </a:r>
            <a:r>
              <a:rPr lang="en-US" b="1" dirty="0" err="1"/>
              <a:t>брзо</a:t>
            </a:r>
            <a:r>
              <a:rPr lang="en-US" b="1" dirty="0"/>
              <a:t> </a:t>
            </a:r>
            <a:r>
              <a:rPr lang="en-US" b="1" dirty="0" err="1"/>
              <a:t>сад</a:t>
            </a:r>
            <a:endParaRPr lang="sr-Latn-RS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err="1"/>
              <a:t>Ко</a:t>
            </a:r>
            <a:r>
              <a:rPr lang="en-US" b="1" dirty="0"/>
              <a:t> </a:t>
            </a:r>
            <a:r>
              <a:rPr lang="en-US" b="1" dirty="0" err="1"/>
              <a:t>да</a:t>
            </a:r>
            <a:r>
              <a:rPr lang="en-US" b="1" dirty="0"/>
              <a:t> </a:t>
            </a:r>
            <a:r>
              <a:rPr lang="en-US" b="1" dirty="0" err="1"/>
              <a:t>први</a:t>
            </a:r>
            <a:r>
              <a:rPr lang="en-US" b="1" dirty="0"/>
              <a:t> </a:t>
            </a:r>
            <a:r>
              <a:rPr lang="en-US" b="1" dirty="0" err="1"/>
              <a:t>жмури</a:t>
            </a:r>
            <a:r>
              <a:rPr lang="en-US" b="1" dirty="0"/>
              <a:t>?</a:t>
            </a:r>
            <a:endParaRPr lang="sr-Latn-RS" b="1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47063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7129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Игре гласовима</a:t>
            </a:r>
            <a:endParaRPr lang="sr-Latn-R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9659" y="1382751"/>
            <a:ext cx="10054953" cy="50180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Циљ ових игара је да подстичу правилну артикулацију гласова и богаћењу речника.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Пронађите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што више ономатопејских речи за изговор гласа: Р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на пример: како коњ фркће?  </a:t>
            </a:r>
            <a:r>
              <a:rPr lang="sr-Cyrl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Фррррр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)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Пронађите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што више ономатопејских речи за изговор гласа: З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на пример: како мува зуји?  </a:t>
            </a:r>
            <a:r>
              <a:rPr lang="sr-Cyrl-R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Зззззззз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Како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се ко јавља? ( теле, магаре, гугутка, врабац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….) Припремити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слике животиња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Како их мамимо?</a:t>
            </a:r>
            <a:endParaRPr lang="sr-Cyrl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5. Шта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се то чује? (телефон, звоно, сат….)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6. 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Наставите низ: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Лишће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...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Шушти   Киша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пљушти …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Latn-RS" sz="1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9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03412" cy="788426"/>
          </a:xfrm>
        </p:spPr>
        <p:txBody>
          <a:bodyPr>
            <a:normAutofit/>
          </a:bodyPr>
          <a:lstStyle/>
          <a:p>
            <a:r>
              <a:rPr lang="sr-Cyrl-RS" sz="4000" b="1" dirty="0" smtClean="0"/>
              <a:t>Игре гласовима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3552"/>
            <a:ext cx="10515600" cy="5023411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Допуните: </a:t>
            </a:r>
          </a:p>
          <a:p>
            <a:pPr marL="0" indent="0">
              <a:buNone/>
            </a:pPr>
            <a:r>
              <a:rPr lang="sr-Cyrl-RS" dirty="0" smtClean="0"/>
              <a:t>Птица    ------(цвркуће)</a:t>
            </a:r>
          </a:p>
          <a:p>
            <a:pPr marL="0" indent="0">
              <a:buNone/>
            </a:pPr>
            <a:r>
              <a:rPr lang="sr-Cyrl-RS" dirty="0" smtClean="0"/>
              <a:t>Жаба  ------  (крекеће)</a:t>
            </a:r>
          </a:p>
          <a:p>
            <a:pPr marL="0" indent="0">
              <a:buNone/>
            </a:pPr>
            <a:r>
              <a:rPr lang="sr-Cyrl-RS" dirty="0" smtClean="0"/>
              <a:t>Свиња ----- </a:t>
            </a:r>
          </a:p>
          <a:p>
            <a:pPr marL="0" indent="0">
              <a:buNone/>
            </a:pPr>
            <a:r>
              <a:rPr lang="sr-Cyrl-RS" dirty="0" smtClean="0"/>
              <a:t>Гуска-----</a:t>
            </a:r>
          </a:p>
          <a:p>
            <a:pPr marL="0" indent="0">
              <a:buNone/>
            </a:pPr>
            <a:r>
              <a:rPr lang="sr-Cyrl-RS" dirty="0" smtClean="0"/>
              <a:t>Сова-----</a:t>
            </a:r>
          </a:p>
          <a:p>
            <a:pPr marL="0" indent="0">
              <a:buNone/>
            </a:pPr>
            <a:r>
              <a:rPr lang="sr-Cyrl-RS" dirty="0" smtClean="0"/>
              <a:t>Петао-----</a:t>
            </a:r>
          </a:p>
          <a:p>
            <a:pPr marL="0" indent="0">
              <a:buNone/>
            </a:pPr>
            <a:r>
              <a:rPr lang="sr-Cyrl-RS" dirty="0" smtClean="0"/>
              <a:t>Миш-----</a:t>
            </a:r>
          </a:p>
          <a:p>
            <a:pPr marL="0" indent="0">
              <a:buNone/>
            </a:pPr>
            <a:r>
              <a:rPr lang="sr-Cyrl-RS" dirty="0" smtClean="0"/>
              <a:t>Мачка-----</a:t>
            </a:r>
          </a:p>
          <a:p>
            <a:pPr marL="0" indent="0">
              <a:buNone/>
            </a:pPr>
            <a:r>
              <a:rPr lang="sr-Cyrl-RS" dirty="0" smtClean="0"/>
              <a:t>Кокошка-----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667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0457"/>
          </a:xfrm>
        </p:spPr>
        <p:txBody>
          <a:bodyPr/>
          <a:lstStyle/>
          <a:p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Игре гласовима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23582" y="1825625"/>
            <a:ext cx="1080902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7. Измишљамо речи на два гласа: ГЛ  (почетак, средина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/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8. Измишљамо речи на два гласа: СТ (почетак, средина, крај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9. Тражимо глас Џ  на почетку, у средини, на крају речи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sr-Latn-R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b="1" dirty="0">
                <a:latin typeface="Calibri" panose="020F0502020204030204" pitchFamily="34" charset="0"/>
                <a:cs typeface="Calibri" panose="020F0502020204030204" pitchFamily="34" charset="0"/>
              </a:rPr>
              <a:t>10. Тражимо глас Ђ  на почетку, у средини, на крају </a:t>
            </a:r>
            <a:r>
              <a:rPr lang="sr-Cyrl-RS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речи.</a:t>
            </a:r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20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b="1" dirty="0" smtClean="0">
                <a:latin typeface="Calibri" panose="020F0502020204030204" pitchFamily="34" charset="0"/>
              </a:rPr>
              <a:t>11</a:t>
            </a:r>
            <a:r>
              <a:rPr lang="sr-Cyrl-RS" sz="2000" b="1" dirty="0">
                <a:latin typeface="Calibri" panose="020F0502020204030204" pitchFamily="34" charset="0"/>
              </a:rPr>
              <a:t>. Тражимо глас Ц на почетку, у средини, на крају речи</a:t>
            </a:r>
            <a:r>
              <a:rPr lang="sr-Cyrl-RS" sz="2000" b="1" dirty="0" smtClean="0">
                <a:latin typeface="Calibri" panose="020F0502020204030204" pitchFamily="34" charset="0"/>
              </a:rPr>
              <a:t>.</a:t>
            </a:r>
            <a:endParaRPr lang="en-US" sz="2000" b="1" dirty="0" smtClean="0">
              <a:latin typeface="Calibri" panose="020F0502020204030204" pitchFamily="34" charset="0"/>
            </a:endParaRPr>
          </a:p>
          <a:p>
            <a:pPr algn="just"/>
            <a:endParaRPr lang="sr-Latn-RS" sz="2000" b="1" dirty="0">
              <a:latin typeface="Calibri" panose="020F0502020204030204" pitchFamily="34" charset="0"/>
            </a:endParaRPr>
          </a:p>
          <a:p>
            <a:pPr algn="just"/>
            <a:r>
              <a:rPr lang="sr-Cyrl-RS" sz="2000" b="1" dirty="0">
                <a:latin typeface="Calibri" panose="020F0502020204030204" pitchFamily="34" charset="0"/>
              </a:rPr>
              <a:t>12. Слично а није исто! Наставите низ:   спаваЋица – спаваЧица</a:t>
            </a:r>
            <a:endParaRPr lang="sr-Latn-RS" sz="2000" b="1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(вежбе дискриминације гласова – разликовања гласова)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92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0741" y="624110"/>
            <a:ext cx="9753871" cy="388764"/>
          </a:xfrm>
        </p:spPr>
        <p:txBody>
          <a:bodyPr>
            <a:normAutofit fontScale="90000"/>
          </a:bodyPr>
          <a:lstStyle/>
          <a:p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Игре гласовима</a:t>
            </a:r>
            <a:endParaRPr lang="sr-Latn-R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844" y="1170878"/>
            <a:ext cx="10188768" cy="548640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13. Помозите зецу:</a:t>
            </a:r>
            <a:endParaRPr lang="sr-Latn-RS" sz="2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„Дозивео сам страсну трауму/ кад су у насу суму /досли ловци да лове/нас сироте зецове…“   М.Стојиљковић</a:t>
            </a:r>
            <a:endParaRPr lang="sr-Latn-RS" sz="2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14. Измишљамо сличне речи:     Миле –пиле – Гиле…           </a:t>
            </a:r>
            <a:endParaRPr lang="en-US" sz="2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Реља-жеља-беља…</a:t>
            </a:r>
            <a:endParaRPr lang="sr-Latn-RS" sz="29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15. Појмови 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(слике) на глас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Љ: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Љубав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, љуљашка;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поља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sr-Cyrl-R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16. Игре 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римовања:</a:t>
            </a:r>
            <a:endParaRPr lang="sr-Latn-R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Васпитач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: цвет      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Деца: свет</a:t>
            </a:r>
            <a:endParaRPr lang="sr-Latn-R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Васпитач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: леђа       </a:t>
            </a:r>
            <a:r>
              <a:rPr lang="en-U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</a:t>
            </a: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Деца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: вређа</a:t>
            </a:r>
            <a:endParaRPr lang="sr-Latn-R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29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Васпитач</a:t>
            </a:r>
            <a:r>
              <a:rPr lang="sr-Cyrl-RS" sz="2900" dirty="0">
                <a:latin typeface="Calibri" panose="020F0502020204030204" pitchFamily="34" charset="0"/>
                <a:cs typeface="Calibri" panose="020F0502020204030204" pitchFamily="34" charset="0"/>
              </a:rPr>
              <a:t>: ћирилица       Деца: вилица</a:t>
            </a:r>
            <a:endParaRPr lang="sr-Latn-RS" sz="2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6400" dirty="0">
                <a:latin typeface="Calibri" panose="020F0502020204030204" pitchFamily="34" charset="0"/>
              </a:rPr>
              <a:t> </a:t>
            </a:r>
            <a:endParaRPr lang="sr-Latn-RS" sz="6400" dirty="0">
              <a:latin typeface="Calibri" panose="020F0502020204030204" pitchFamily="34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036929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Игре гласовима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</a:rPr>
              <a:t> 17. Правимо стихове:</a:t>
            </a:r>
            <a:endParaRPr lang="sr-Latn-RS" dirty="0">
              <a:latin typeface="Calibri" panose="020F0502020204030204" pitchFamily="34" charset="0"/>
            </a:endParaRPr>
          </a:p>
          <a:p>
            <a:pPr lvl="0"/>
            <a:r>
              <a:rPr lang="sr-Cyrl-RS" dirty="0">
                <a:latin typeface="Calibri" panose="020F0502020204030204" pitchFamily="34" charset="0"/>
              </a:rPr>
              <a:t>Иза жбуна нешто шушка…</a:t>
            </a:r>
            <a:endParaRPr lang="sr-Latn-RS" dirty="0">
              <a:latin typeface="Calibri" panose="020F0502020204030204" pitchFamily="34" charset="0"/>
            </a:endParaRPr>
          </a:p>
          <a:p>
            <a:pPr lvl="0"/>
            <a:r>
              <a:rPr lang="sr-Cyrl-RS" dirty="0">
                <a:latin typeface="Calibri" panose="020F0502020204030204" pitchFamily="34" charset="0"/>
              </a:rPr>
              <a:t>Кад сам био мали као лутак…</a:t>
            </a:r>
            <a:endParaRPr lang="sr-Latn-RS" dirty="0">
              <a:latin typeface="Calibri" panose="020F0502020204030204" pitchFamily="34" charset="0"/>
            </a:endParaRPr>
          </a:p>
          <a:p>
            <a:pPr lvl="0"/>
            <a:r>
              <a:rPr lang="sr-Cyrl-RS" dirty="0">
                <a:latin typeface="Calibri" panose="020F0502020204030204" pitchFamily="34" charset="0"/>
              </a:rPr>
              <a:t>Паук стеже свилене мреже….</a:t>
            </a:r>
            <a:endParaRPr lang="sr-Latn-RS" dirty="0">
              <a:latin typeface="Calibri" panose="020F0502020204030204" pitchFamily="34" charset="0"/>
            </a:endParaRPr>
          </a:p>
          <a:p>
            <a:pPr lvl="0"/>
            <a:r>
              <a:rPr lang="sr-Cyrl-RS" dirty="0">
                <a:latin typeface="Calibri" panose="020F0502020204030204" pitchFamily="34" charset="0"/>
              </a:rPr>
              <a:t>Иза једног паравана</a:t>
            </a:r>
            <a:r>
              <a:rPr lang="sr-Cyrl-RS" dirty="0" smtClean="0">
                <a:latin typeface="Calibri" panose="020F0502020204030204" pitchFamily="34" charset="0"/>
              </a:rPr>
              <a:t>…</a:t>
            </a:r>
          </a:p>
          <a:p>
            <a:pPr lvl="0"/>
            <a:r>
              <a:rPr lang="sr-Cyrl-RS" dirty="0" smtClean="0">
                <a:latin typeface="Calibri" panose="020F0502020204030204" pitchFamily="34" charset="0"/>
              </a:rPr>
              <a:t>Кад је игри дошао крај...</a:t>
            </a:r>
            <a:endParaRPr lang="sr-Latn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</a:rPr>
              <a:t> 18. Смишљамо ређалице, бројалице</a:t>
            </a:r>
            <a:r>
              <a:rPr lang="sr-Cyrl-RS" dirty="0" smtClean="0">
                <a:latin typeface="Calibri" panose="020F0502020204030204" pitchFamily="34" charset="0"/>
              </a:rPr>
              <a:t>, лагарије</a:t>
            </a:r>
            <a:r>
              <a:rPr lang="sr-Cyrl-RS" dirty="0" smtClean="0">
                <a:latin typeface="Calibri" panose="020F0502020204030204" pitchFamily="34" charset="0"/>
              </a:rPr>
              <a:t>, и др.</a:t>
            </a:r>
            <a:endParaRPr lang="sr-Latn-RS" dirty="0">
              <a:latin typeface="Calibri" panose="020F0502020204030204" pitchFamily="34" charset="0"/>
            </a:endParaRPr>
          </a:p>
          <a:p>
            <a:pPr lvl="0"/>
            <a:r>
              <a:rPr lang="sr-Cyrl-RS" dirty="0">
                <a:latin typeface="Calibri" panose="020F0502020204030204" pitchFamily="34" charset="0"/>
              </a:rPr>
              <a:t>Апа,  драпа, бућ/  нека нема трућ/ </a:t>
            </a:r>
            <a:r>
              <a:rPr lang="sr-Cyrl-RS" dirty="0" smtClean="0">
                <a:latin typeface="Calibri" panose="020F0502020204030204" pitchFamily="34" charset="0"/>
              </a:rPr>
              <a:t>ко </a:t>
            </a:r>
            <a:r>
              <a:rPr lang="sr-Cyrl-RS" dirty="0">
                <a:latin typeface="Calibri" panose="020F0502020204030204" pitchFamily="34" charset="0"/>
              </a:rPr>
              <a:t>се  први чује / да му пчеле брује!</a:t>
            </a:r>
            <a:endParaRPr lang="sr-Latn-RS" dirty="0">
              <a:latin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976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4697"/>
          </a:xfrm>
        </p:spPr>
        <p:txBody>
          <a:bodyPr/>
          <a:lstStyle/>
          <a:p>
            <a:r>
              <a:rPr lang="sr-Cyrl-RS" b="1" dirty="0" smtClean="0"/>
              <a:t>Игре гласовима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1009"/>
            <a:ext cx="10515600" cy="5135954"/>
          </a:xfrm>
        </p:spPr>
        <p:txBody>
          <a:bodyPr/>
          <a:lstStyle/>
          <a:p>
            <a:r>
              <a:rPr lang="sr-Cyrl-RS" dirty="0" smtClean="0"/>
              <a:t>19. Изгубљена ципелица, лопта, ружа...Деца траже ципелицу и дозивају је: тихо – гласније –гласно; </a:t>
            </a:r>
          </a:p>
          <a:p>
            <a:pPr marL="0" indent="0">
              <a:buNone/>
            </a:pPr>
            <a:r>
              <a:rPr lang="sr-Cyrl-RS" dirty="0"/>
              <a:t>(</a:t>
            </a:r>
            <a:r>
              <a:rPr lang="sr-Cyrl-RS" dirty="0" smtClean="0"/>
              <a:t>Игре у којима се развија фонематски слух деце, нпр. </a:t>
            </a:r>
            <a:r>
              <a:rPr lang="sr-Cyrl-RS" dirty="0"/>
              <a:t>г</a:t>
            </a:r>
            <a:r>
              <a:rPr lang="sr-Cyrl-RS" dirty="0" smtClean="0"/>
              <a:t>ласа „Ц“, „Л“,“Р“)</a:t>
            </a:r>
          </a:p>
          <a:p>
            <a:r>
              <a:rPr lang="sr-Cyrl-RS" dirty="0" smtClean="0">
                <a:latin typeface="Calibri" panose="020F0502020204030204" pitchFamily="34" charset="0"/>
              </a:rPr>
              <a:t>Смишљамо брзалице: </a:t>
            </a:r>
            <a:r>
              <a:rPr lang="sr-Cyrl-RS" dirty="0" smtClean="0"/>
              <a:t>Часовничар чита часопис.</a:t>
            </a:r>
          </a:p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 smtClean="0"/>
              <a:t>                                              Цар цеди цушпајз.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</a:rPr>
              <a:t>                                             </a:t>
            </a:r>
            <a:r>
              <a:rPr lang="sr-Cyrl-RS" dirty="0">
                <a:latin typeface="Calibri" panose="020F0502020204030204" pitchFamily="34" charset="0"/>
              </a:rPr>
              <a:t>Ролетнар Милорад рони на Лорени</a:t>
            </a:r>
            <a:r>
              <a:rPr lang="sr-Cyrl-RS" dirty="0" smtClean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sr-Cyrl-RS" dirty="0">
                <a:latin typeface="Calibri" panose="020F0502020204030204" pitchFamily="34" charset="0"/>
              </a:rPr>
              <a:t> </a:t>
            </a:r>
            <a:r>
              <a:rPr lang="sr-Cyrl-RS" dirty="0" smtClean="0">
                <a:latin typeface="Calibri" panose="020F0502020204030204" pitchFamily="34" charset="0"/>
              </a:rPr>
              <a:t>                                             Џои има џојстик.</a:t>
            </a:r>
            <a:endParaRPr lang="sr-Cyrl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07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683" y="624110"/>
            <a:ext cx="9831929" cy="769792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>Правилна артикулација критичних гласова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868" y="1393901"/>
            <a:ext cx="9965744" cy="52856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Најчешће неправилно изговорени гласови у дечјем говору су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назал Њ</a:t>
            </a:r>
          </a:p>
          <a:p>
            <a:pPr marL="0" indent="0">
              <a:buNone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фрикативи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С,З,Ш,Ж,Р </a:t>
            </a:r>
          </a:p>
          <a:p>
            <a:pPr marL="0" indent="0">
              <a:buNone/>
            </a:pP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африкати 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Ц,Ћ,Ђ,Ч,Џ </a:t>
            </a:r>
          </a:p>
          <a:p>
            <a:pPr marL="0" indent="0">
              <a:buNone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латерали Л и </a:t>
            </a: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Љ</a:t>
            </a:r>
          </a:p>
          <a:p>
            <a:pPr marL="0" indent="0">
              <a:buNone/>
            </a:pPr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вибрант Р</a:t>
            </a:r>
          </a:p>
          <a:p>
            <a:endParaRPr lang="sr-Cyrl-RS" sz="2400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Ови </a:t>
            </a:r>
            <a:r>
              <a:rPr lang="sr-Cyrl-RS" sz="2400" b="1" dirty="0">
                <a:latin typeface="Calibri" panose="020F0502020204030204" pitchFamily="34" charset="0"/>
                <a:cs typeface="Calibri" panose="020F0502020204030204" pitchFamily="34" charset="0"/>
              </a:rPr>
              <a:t>гласови су критични за изговор, односно, најтеже се а, неки и најкасније, усвајају. </a:t>
            </a:r>
            <a:endParaRPr lang="sr-Latn-R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12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3750"/>
          </a:xfrm>
        </p:spPr>
        <p:txBody>
          <a:bodyPr/>
          <a:lstStyle/>
          <a:p>
            <a:pPr eaLnBrk="1" hangingPunct="1"/>
            <a:r>
              <a:rPr lang="en-US" b="1" smtClean="0"/>
              <a:t>Правилна артикулација критичних гласова</a:t>
            </a:r>
            <a:endParaRPr lang="sr-Latn-R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8875"/>
            <a:ext cx="10515600" cy="5018088"/>
          </a:xfrm>
        </p:spPr>
        <p:txBody>
          <a:bodyPr rtlCol="0">
            <a:normAutofit fontScale="925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Посебно</a:t>
            </a:r>
            <a:r>
              <a:rPr lang="en-US" dirty="0" smtClean="0"/>
              <a:t> </a:t>
            </a:r>
            <a:r>
              <a:rPr lang="en-US" dirty="0" err="1"/>
              <a:t>треба</a:t>
            </a:r>
            <a:r>
              <a:rPr lang="en-US" dirty="0"/>
              <a:t> </a:t>
            </a:r>
            <a:r>
              <a:rPr lang="en-US" dirty="0" err="1"/>
              <a:t>нагласнити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добар</a:t>
            </a:r>
            <a:r>
              <a:rPr lang="en-US" dirty="0"/>
              <a:t> </a:t>
            </a:r>
            <a:r>
              <a:rPr lang="en-US" dirty="0" err="1"/>
              <a:t>изговор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 </a:t>
            </a:r>
            <a:r>
              <a:rPr lang="en-US" dirty="0" err="1"/>
              <a:t>потребан</a:t>
            </a:r>
            <a:r>
              <a:rPr lang="en-US" dirty="0"/>
              <a:t> </a:t>
            </a:r>
            <a:r>
              <a:rPr lang="en-US" dirty="0" err="1"/>
              <a:t>добро</a:t>
            </a:r>
            <a:r>
              <a:rPr lang="en-US" dirty="0"/>
              <a:t> </a:t>
            </a:r>
            <a:r>
              <a:rPr lang="en-US" dirty="0" err="1"/>
              <a:t>очуван</a:t>
            </a:r>
            <a:r>
              <a:rPr lang="en-US" dirty="0"/>
              <a:t> </a:t>
            </a:r>
            <a:r>
              <a:rPr lang="en-US" dirty="0" err="1"/>
              <a:t>слух</a:t>
            </a:r>
            <a:r>
              <a:rPr lang="en-US" dirty="0" smtClean="0"/>
              <a:t>.</a:t>
            </a:r>
            <a:endParaRPr lang="sr-Cyrl-RS" dirty="0" smtClean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 err="1"/>
              <a:t>Ток</a:t>
            </a:r>
            <a:r>
              <a:rPr lang="en-US" dirty="0"/>
              <a:t> </a:t>
            </a:r>
            <a:r>
              <a:rPr lang="en-US" dirty="0" err="1"/>
              <a:t>вежби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правилну</a:t>
            </a:r>
            <a:r>
              <a:rPr lang="en-US" dirty="0"/>
              <a:t> </a:t>
            </a:r>
            <a:r>
              <a:rPr lang="en-US" dirty="0" err="1"/>
              <a:t>артикулацију</a:t>
            </a:r>
            <a:r>
              <a:rPr lang="en-US" dirty="0"/>
              <a:t> </a:t>
            </a:r>
            <a:r>
              <a:rPr lang="en-US" dirty="0" err="1"/>
              <a:t>критичних</a:t>
            </a:r>
            <a:r>
              <a:rPr lang="en-US" dirty="0"/>
              <a:t> </a:t>
            </a:r>
            <a:r>
              <a:rPr lang="en-US" dirty="0" err="1"/>
              <a:t>гласова</a:t>
            </a:r>
            <a:r>
              <a:rPr lang="en-US" dirty="0"/>
              <a:t> </a:t>
            </a:r>
            <a:r>
              <a:rPr lang="en-US" dirty="0" err="1"/>
              <a:t>углавном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следећи</a:t>
            </a:r>
            <a:r>
              <a:rPr lang="en-US" dirty="0"/>
              <a:t>: </a:t>
            </a:r>
            <a:r>
              <a:rPr lang="en-US" dirty="0" err="1"/>
              <a:t>иде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изазивања</a:t>
            </a:r>
            <a:r>
              <a:rPr lang="en-US" dirty="0"/>
              <a:t> </a:t>
            </a:r>
            <a:r>
              <a:rPr lang="en-US" dirty="0" err="1"/>
              <a:t>гласа</a:t>
            </a:r>
            <a:r>
              <a:rPr lang="en-US" dirty="0"/>
              <a:t> и </a:t>
            </a:r>
            <a:r>
              <a:rPr lang="en-US" dirty="0" err="1"/>
              <a:t>уочавања</a:t>
            </a:r>
            <a:r>
              <a:rPr lang="en-US" dirty="0"/>
              <a:t> </a:t>
            </a:r>
            <a:r>
              <a:rPr lang="en-US" dirty="0" err="1"/>
              <a:t>међугласовних</a:t>
            </a:r>
            <a:r>
              <a:rPr lang="en-US" dirty="0"/>
              <a:t> </a:t>
            </a:r>
            <a:r>
              <a:rPr lang="en-US" dirty="0" err="1"/>
              <a:t>разлика</a:t>
            </a:r>
            <a:r>
              <a:rPr lang="en-US" dirty="0"/>
              <a:t> </a:t>
            </a:r>
            <a:r>
              <a:rPr lang="en-US" dirty="0" err="1"/>
              <a:t>ка</a:t>
            </a:r>
            <a:r>
              <a:rPr lang="en-US" dirty="0"/>
              <a:t> </a:t>
            </a:r>
            <a:r>
              <a:rPr lang="en-US" dirty="0" err="1"/>
              <a:t>изговору</a:t>
            </a:r>
            <a:r>
              <a:rPr lang="en-US" dirty="0"/>
              <a:t> </a:t>
            </a:r>
            <a:r>
              <a:rPr lang="en-US" dirty="0" err="1"/>
              <a:t>слогова</a:t>
            </a:r>
            <a:r>
              <a:rPr lang="en-US" dirty="0"/>
              <a:t>, </a:t>
            </a:r>
            <a:r>
              <a:rPr lang="en-US" dirty="0" err="1"/>
              <a:t>једносложних</a:t>
            </a:r>
            <a:r>
              <a:rPr lang="en-US" dirty="0"/>
              <a:t>, </a:t>
            </a:r>
            <a:r>
              <a:rPr lang="en-US" dirty="0" err="1"/>
              <a:t>двосложних</a:t>
            </a:r>
            <a:r>
              <a:rPr lang="en-US" dirty="0"/>
              <a:t>, </a:t>
            </a:r>
            <a:r>
              <a:rPr lang="en-US" dirty="0" err="1"/>
              <a:t>вишесложних</a:t>
            </a:r>
            <a:r>
              <a:rPr lang="en-US" dirty="0"/>
              <a:t> </a:t>
            </a:r>
            <a:r>
              <a:rPr lang="en-US" dirty="0" err="1"/>
              <a:t>речи</a:t>
            </a:r>
            <a:r>
              <a:rPr lang="en-US" dirty="0"/>
              <a:t> и </a:t>
            </a:r>
            <a:r>
              <a:rPr lang="en-US" dirty="0" err="1"/>
              <a:t>краћих</a:t>
            </a:r>
            <a:r>
              <a:rPr lang="en-US" dirty="0"/>
              <a:t> </a:t>
            </a:r>
            <a:r>
              <a:rPr lang="en-US" dirty="0" err="1"/>
              <a:t>реченица</a:t>
            </a:r>
            <a:r>
              <a:rPr lang="en-US" dirty="0" smtClean="0"/>
              <a:t>.</a:t>
            </a:r>
            <a:endParaRPr lang="sr-Cyrl-RS" dirty="0" smtClean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en-US" dirty="0" err="1"/>
              <a:t>Треба</a:t>
            </a:r>
            <a:r>
              <a:rPr lang="en-US" dirty="0"/>
              <a:t> </a:t>
            </a:r>
            <a:r>
              <a:rPr lang="en-US" dirty="0" err="1"/>
              <a:t>подстицати</a:t>
            </a:r>
            <a:r>
              <a:rPr lang="en-US" dirty="0"/>
              <a:t> </a:t>
            </a:r>
            <a:r>
              <a:rPr lang="en-US" dirty="0" err="1"/>
              <a:t>дете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боље</a:t>
            </a:r>
            <a:r>
              <a:rPr lang="en-US" dirty="0"/>
              <a:t> </a:t>
            </a:r>
            <a:r>
              <a:rPr lang="en-US" dirty="0" err="1"/>
              <a:t>понови</a:t>
            </a:r>
            <a:r>
              <a:rPr lang="en-US" dirty="0"/>
              <a:t> </a:t>
            </a:r>
            <a:r>
              <a:rPr lang="en-US" dirty="0" err="1"/>
              <a:t>оно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одрасла</a:t>
            </a:r>
            <a:r>
              <a:rPr lang="en-US" dirty="0"/>
              <a:t> </a:t>
            </a:r>
            <a:r>
              <a:rPr lang="en-US" dirty="0" err="1"/>
              <a:t>особа</a:t>
            </a:r>
            <a:r>
              <a:rPr lang="en-US" dirty="0"/>
              <a:t> </a:t>
            </a:r>
            <a:r>
              <a:rPr lang="en-US" dirty="0" err="1"/>
              <a:t>јасно</a:t>
            </a:r>
            <a:r>
              <a:rPr lang="en-US" dirty="0"/>
              <a:t> </a:t>
            </a:r>
            <a:r>
              <a:rPr lang="en-US" dirty="0" err="1"/>
              <a:t>изговара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смисли</a:t>
            </a:r>
            <a:r>
              <a:rPr lang="en-US" dirty="0"/>
              <a:t> </a:t>
            </a:r>
            <a:r>
              <a:rPr lang="en-US" dirty="0" err="1"/>
              <a:t>реч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реченицу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слике</a:t>
            </a:r>
            <a:r>
              <a:rPr lang="en-US" dirty="0"/>
              <a:t>, </a:t>
            </a:r>
            <a:r>
              <a:rPr lang="en-US" dirty="0" err="1"/>
              <a:t>посматрања</a:t>
            </a:r>
            <a:r>
              <a:rPr lang="en-US" dirty="0"/>
              <a:t>, </a:t>
            </a:r>
            <a:r>
              <a:rPr lang="en-US" dirty="0" err="1"/>
              <a:t>маште</a:t>
            </a:r>
            <a:r>
              <a:rPr lang="en-US" dirty="0"/>
              <a:t>. </a:t>
            </a:r>
            <a:endParaRPr lang="sr-Cyrl-RS" dirty="0" smtClean="0"/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Навешћемо</a:t>
            </a:r>
            <a:r>
              <a:rPr lang="en-US" dirty="0" smtClean="0"/>
              <a:t> </a:t>
            </a:r>
            <a:r>
              <a:rPr lang="en-US" dirty="0" err="1"/>
              <a:t>примере</a:t>
            </a:r>
            <a:r>
              <a:rPr lang="en-US" dirty="0"/>
              <a:t> </a:t>
            </a:r>
            <a:r>
              <a:rPr lang="en-US" dirty="0" err="1"/>
              <a:t>вежби</a:t>
            </a:r>
            <a:r>
              <a:rPr lang="en-US" dirty="0"/>
              <a:t> </a:t>
            </a:r>
            <a:r>
              <a:rPr lang="en-US" dirty="0" err="1"/>
              <a:t>артикулације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неке</a:t>
            </a:r>
            <a:r>
              <a:rPr lang="en-US" dirty="0"/>
              <a:t> </a:t>
            </a:r>
            <a:r>
              <a:rPr lang="en-US" dirty="0" err="1"/>
              <a:t>критичне</a:t>
            </a:r>
            <a:r>
              <a:rPr lang="en-US" dirty="0"/>
              <a:t> </a:t>
            </a:r>
            <a:r>
              <a:rPr lang="en-US" dirty="0" err="1"/>
              <a:t>гласове</a:t>
            </a:r>
            <a:r>
              <a:rPr lang="en-US" dirty="0"/>
              <a:t> </a:t>
            </a:r>
            <a:r>
              <a:rPr lang="en-US" dirty="0" err="1"/>
              <a:t>српског</a:t>
            </a:r>
            <a:r>
              <a:rPr lang="en-US" dirty="0"/>
              <a:t> </a:t>
            </a:r>
            <a:r>
              <a:rPr lang="en-US" dirty="0" err="1"/>
              <a:t>језика</a:t>
            </a:r>
            <a:r>
              <a:rPr lang="en-US" dirty="0"/>
              <a:t>, а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угледу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њих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стварати</a:t>
            </a:r>
            <a:r>
              <a:rPr lang="en-US" dirty="0"/>
              <a:t> и </a:t>
            </a:r>
            <a:r>
              <a:rPr lang="en-US" dirty="0" err="1"/>
              <a:t>друге</a:t>
            </a:r>
            <a:r>
              <a:rPr lang="en-US" dirty="0"/>
              <a:t>.</a:t>
            </a:r>
            <a:endParaRPr lang="sr-Latn-R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/>
              <a:t> </a:t>
            </a:r>
            <a:endParaRPr lang="sr-Latn-RS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Latn-RS" dirty="0"/>
          </a:p>
          <a:p>
            <a:pPr eaLnBrk="1" fontAlgn="auto" hangingPunct="1">
              <a:spcAft>
                <a:spcPts val="0"/>
              </a:spcAft>
              <a:defRPr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014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723</Words>
  <Application>Microsoft Office PowerPoint</Application>
  <PresentationFormat>Widescreen</PresentationFormat>
  <Paragraphs>141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Игре гласовима</vt:lpstr>
      <vt:lpstr>Игре гласовима</vt:lpstr>
      <vt:lpstr>Игре гласовима</vt:lpstr>
      <vt:lpstr>Игре гласовима</vt:lpstr>
      <vt:lpstr>Игре гласовима</vt:lpstr>
      <vt:lpstr>Игре гласовима</vt:lpstr>
      <vt:lpstr>Игре гласовима</vt:lpstr>
      <vt:lpstr>Правилна артикулација критичних гласова </vt:lpstr>
      <vt:lpstr>Правилна артикулација критичних гласова</vt:lpstr>
      <vt:lpstr>Правилна артикулација критичних гласова </vt:lpstr>
      <vt:lpstr>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No-01</dc:creator>
  <cp:lastModifiedBy>No-01</cp:lastModifiedBy>
  <cp:revision>23</cp:revision>
  <dcterms:created xsi:type="dcterms:W3CDTF">2020-02-10T21:17:25Z</dcterms:created>
  <dcterms:modified xsi:type="dcterms:W3CDTF">2020-02-11T13:00:00Z</dcterms:modified>
</cp:coreProperties>
</file>