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71" r:id="rId4"/>
    <p:sldId id="258" r:id="rId5"/>
    <p:sldId id="259" r:id="rId6"/>
    <p:sldId id="270" r:id="rId7"/>
    <p:sldId id="262" r:id="rId8"/>
    <p:sldId id="261" r:id="rId9"/>
    <p:sldId id="265" r:id="rId10"/>
    <p:sldId id="267" r:id="rId11"/>
    <p:sldId id="266" r:id="rId12"/>
  </p:sldIdLst>
  <p:sldSz cx="12192000" cy="6858000"/>
  <p:notesSz cx="6858000" cy="9144000"/>
  <p:defaultText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985" autoAdjust="0"/>
    <p:restoredTop sz="94660"/>
  </p:normalViewPr>
  <p:slideViewPr>
    <p:cSldViewPr snapToGrid="0">
      <p:cViewPr varScale="1">
        <p:scale>
          <a:sx n="67" d="100"/>
          <a:sy n="67" d="100"/>
        </p:scale>
        <p:origin x="66" y="23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sr-Latn-R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sr-Latn-RS"/>
          </a:p>
        </p:txBody>
      </p:sp>
      <p:sp>
        <p:nvSpPr>
          <p:cNvPr id="4" name="Date Placeholder 3"/>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231803979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372020715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sr-Latn-R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19204628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19550586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sr-Latn-R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39011782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5" name="Date Placeholder 4"/>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6" name="Footer Placeholder 5"/>
          <p:cNvSpPr>
            <a:spLocks noGrp="1"/>
          </p:cNvSpPr>
          <p:nvPr>
            <p:ph type="ftr" sz="quarter" idx="11"/>
          </p:nvPr>
        </p:nvSpPr>
        <p:spPr/>
        <p:txBody>
          <a:bodyPr/>
          <a:lstStyle/>
          <a:p>
            <a:endParaRPr lang="sr-Latn-RS"/>
          </a:p>
        </p:txBody>
      </p:sp>
      <p:sp>
        <p:nvSpPr>
          <p:cNvPr id="7" name="Slide Number Placeholder 6"/>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1682723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sr-Latn-R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7" name="Date Placeholder 6"/>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8" name="Footer Placeholder 7"/>
          <p:cNvSpPr>
            <a:spLocks noGrp="1"/>
          </p:cNvSpPr>
          <p:nvPr>
            <p:ph type="ftr" sz="quarter" idx="11"/>
          </p:nvPr>
        </p:nvSpPr>
        <p:spPr/>
        <p:txBody>
          <a:bodyPr/>
          <a:lstStyle/>
          <a:p>
            <a:endParaRPr lang="sr-Latn-RS"/>
          </a:p>
        </p:txBody>
      </p:sp>
      <p:sp>
        <p:nvSpPr>
          <p:cNvPr id="9" name="Slide Number Placeholder 8"/>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167135746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Date Placeholder 2"/>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4" name="Footer Placeholder 3"/>
          <p:cNvSpPr>
            <a:spLocks noGrp="1"/>
          </p:cNvSpPr>
          <p:nvPr>
            <p:ph type="ftr" sz="quarter" idx="11"/>
          </p:nvPr>
        </p:nvSpPr>
        <p:spPr/>
        <p:txBody>
          <a:bodyPr/>
          <a:lstStyle/>
          <a:p>
            <a:endParaRPr lang="sr-Latn-RS"/>
          </a:p>
        </p:txBody>
      </p:sp>
      <p:sp>
        <p:nvSpPr>
          <p:cNvPr id="5" name="Slide Number Placeholder 4"/>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26931898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3" name="Footer Placeholder 2"/>
          <p:cNvSpPr>
            <a:spLocks noGrp="1"/>
          </p:cNvSpPr>
          <p:nvPr>
            <p:ph type="ftr" sz="quarter" idx="11"/>
          </p:nvPr>
        </p:nvSpPr>
        <p:spPr/>
        <p:txBody>
          <a:bodyPr/>
          <a:lstStyle/>
          <a:p>
            <a:endParaRPr lang="sr-Latn-RS"/>
          </a:p>
        </p:txBody>
      </p:sp>
      <p:sp>
        <p:nvSpPr>
          <p:cNvPr id="4" name="Slide Number Placeholder 3"/>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419423191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sr-Latn-R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6" name="Footer Placeholder 5"/>
          <p:cNvSpPr>
            <a:spLocks noGrp="1"/>
          </p:cNvSpPr>
          <p:nvPr>
            <p:ph type="ftr" sz="quarter" idx="11"/>
          </p:nvPr>
        </p:nvSpPr>
        <p:spPr/>
        <p:txBody>
          <a:bodyPr/>
          <a:lstStyle/>
          <a:p>
            <a:endParaRPr lang="sr-Latn-RS"/>
          </a:p>
        </p:txBody>
      </p:sp>
      <p:sp>
        <p:nvSpPr>
          <p:cNvPr id="7" name="Slide Number Placeholder 6"/>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428720279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sr-Latn-R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sr-Latn-R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23B94A4-C915-41AF-ADF2-C48039BFA7CA}" type="datetimeFigureOut">
              <a:rPr lang="sr-Latn-RS" smtClean="0"/>
              <a:t>12.2.2020.</a:t>
            </a:fld>
            <a:endParaRPr lang="sr-Latn-RS"/>
          </a:p>
        </p:txBody>
      </p:sp>
      <p:sp>
        <p:nvSpPr>
          <p:cNvPr id="6" name="Footer Placeholder 5"/>
          <p:cNvSpPr>
            <a:spLocks noGrp="1"/>
          </p:cNvSpPr>
          <p:nvPr>
            <p:ph type="ftr" sz="quarter" idx="11"/>
          </p:nvPr>
        </p:nvSpPr>
        <p:spPr/>
        <p:txBody>
          <a:bodyPr/>
          <a:lstStyle/>
          <a:p>
            <a:endParaRPr lang="sr-Latn-RS"/>
          </a:p>
        </p:txBody>
      </p:sp>
      <p:sp>
        <p:nvSpPr>
          <p:cNvPr id="7" name="Slide Number Placeholder 6"/>
          <p:cNvSpPr>
            <a:spLocks noGrp="1"/>
          </p:cNvSpPr>
          <p:nvPr>
            <p:ph type="sldNum" sz="quarter" idx="12"/>
          </p:nvPr>
        </p:nvSpPr>
        <p:spPr/>
        <p:txBody>
          <a:bodyPr/>
          <a:lstStyle/>
          <a:p>
            <a:fld id="{76A151D9-4A34-4273-9863-3B1C35A97EA7}" type="slidenum">
              <a:rPr lang="sr-Latn-RS" smtClean="0"/>
              <a:t>‹#›</a:t>
            </a:fld>
            <a:endParaRPr lang="sr-Latn-RS"/>
          </a:p>
        </p:txBody>
      </p:sp>
    </p:spTree>
    <p:extLst>
      <p:ext uri="{BB962C8B-B14F-4D97-AF65-F5344CB8AC3E}">
        <p14:creationId xmlns:p14="http://schemas.microsoft.com/office/powerpoint/2010/main" val="309809223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sr-Latn-R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23B94A4-C915-41AF-ADF2-C48039BFA7CA}" type="datetimeFigureOut">
              <a:rPr lang="sr-Latn-RS" smtClean="0"/>
              <a:t>12.2.2020.</a:t>
            </a:fld>
            <a:endParaRPr lang="sr-Latn-R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sr-Latn-R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6A151D9-4A34-4273-9863-3B1C35A97EA7}" type="slidenum">
              <a:rPr lang="sr-Latn-RS" smtClean="0"/>
              <a:t>‹#›</a:t>
            </a:fld>
            <a:endParaRPr lang="sr-Latn-RS"/>
          </a:p>
        </p:txBody>
      </p:sp>
    </p:spTree>
    <p:extLst>
      <p:ext uri="{BB962C8B-B14F-4D97-AF65-F5344CB8AC3E}">
        <p14:creationId xmlns:p14="http://schemas.microsoft.com/office/powerpoint/2010/main" val="421733779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60000"/>
            <a:lumOff val="40000"/>
          </a:schemeClr>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sr-Cyrl-RS" b="1" dirty="0" smtClean="0"/>
              <a:t>ВЕРБАЛНЕ ИГРЕ</a:t>
            </a:r>
            <a:endParaRPr lang="sr-Latn-RS" b="1" dirty="0"/>
          </a:p>
        </p:txBody>
      </p:sp>
    </p:spTree>
    <p:extLst>
      <p:ext uri="{BB962C8B-B14F-4D97-AF65-F5344CB8AC3E}">
        <p14:creationId xmlns:p14="http://schemas.microsoft.com/office/powerpoint/2010/main" val="169711040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accent1">
            <a:lumMod val="60000"/>
            <a:lumOff val="40000"/>
          </a:schemeClr>
        </a:solidFill>
        <a:effectLst/>
      </p:bgPr>
    </p:bg>
    <p:spTree>
      <p:nvGrpSpPr>
        <p:cNvPr id="1" name=""/>
        <p:cNvGrpSpPr/>
        <p:nvPr/>
      </p:nvGrpSpPr>
      <p:grpSpPr>
        <a:xfrm>
          <a:off x="0" y="0"/>
          <a:ext cx="0" cy="0"/>
          <a:chOff x="0" y="0"/>
          <a:chExt cx="0" cy="0"/>
        </a:xfrm>
      </p:grpSpPr>
      <p:sp>
        <p:nvSpPr>
          <p:cNvPr id="16386" name="Title 1"/>
          <p:cNvSpPr>
            <a:spLocks noGrp="1"/>
          </p:cNvSpPr>
          <p:nvPr>
            <p:ph type="title"/>
          </p:nvPr>
        </p:nvSpPr>
        <p:spPr>
          <a:xfrm>
            <a:off x="1970088" y="381000"/>
            <a:ext cx="8240712" cy="533400"/>
          </a:xfrm>
        </p:spPr>
        <p:txBody>
          <a:bodyPr>
            <a:normAutofit fontScale="90000"/>
          </a:bodyPr>
          <a:lstStyle/>
          <a:p>
            <a:r>
              <a:rPr lang="sr-Cyrl-CS" sz="2000">
                <a:latin typeface="Calibri" panose="020F0502020204030204" pitchFamily="34" charset="0"/>
              </a:rPr>
              <a:t/>
            </a:r>
            <a:br>
              <a:rPr lang="sr-Cyrl-CS" sz="2000">
                <a:latin typeface="Calibri" panose="020F0502020204030204" pitchFamily="34" charset="0"/>
              </a:rPr>
            </a:br>
            <a:r>
              <a:rPr lang="sr-Cyrl-CS" sz="2400">
                <a:latin typeface="Calibri" panose="020F0502020204030204" pitchFamily="34" charset="0"/>
              </a:rPr>
              <a:t>Скраћивање речи</a:t>
            </a:r>
            <a:r>
              <a:rPr lang="sr-Latn-RS" sz="2000">
                <a:latin typeface="Calibri" panose="020F0502020204030204" pitchFamily="34" charset="0"/>
              </a:rPr>
              <a:t/>
            </a:r>
            <a:br>
              <a:rPr lang="sr-Latn-RS" sz="2000">
                <a:latin typeface="Calibri" panose="020F0502020204030204" pitchFamily="34" charset="0"/>
              </a:rPr>
            </a:br>
            <a:endParaRPr lang="sr-Latn-RS" sz="2000">
              <a:latin typeface="Calibri" panose="020F0502020204030204" pitchFamily="34" charset="0"/>
            </a:endParaRPr>
          </a:p>
        </p:txBody>
      </p:sp>
      <p:sp>
        <p:nvSpPr>
          <p:cNvPr id="3" name="Content Placeholder 2"/>
          <p:cNvSpPr>
            <a:spLocks noGrp="1"/>
          </p:cNvSpPr>
          <p:nvPr>
            <p:ph idx="1"/>
          </p:nvPr>
        </p:nvSpPr>
        <p:spPr>
          <a:xfrm>
            <a:off x="1981200" y="914401"/>
            <a:ext cx="8229600" cy="5211763"/>
          </a:xfrm>
        </p:spPr>
        <p:txBody>
          <a:bodyPr>
            <a:normAutofit fontScale="92500" lnSpcReduction="20000"/>
          </a:bodyPr>
          <a:lstStyle/>
          <a:p>
            <a:pPr marL="0" indent="0">
              <a:buNone/>
              <a:defRPr/>
            </a:pPr>
            <a:r>
              <a:rPr lang="sr-Cyrl-CS" sz="1600" dirty="0">
                <a:latin typeface="Calibri" panose="020F0502020204030204" pitchFamily="34" charset="0"/>
              </a:rPr>
              <a:t>У језичкој игри  Радовић скраћује речи, али не у складу са нормом за скраћенице. </a:t>
            </a:r>
            <a:endParaRPr lang="sr-Cyrl-CS" sz="1600" dirty="0" smtClean="0">
              <a:latin typeface="Calibri" panose="020F0502020204030204" pitchFamily="34" charset="0"/>
            </a:endParaRPr>
          </a:p>
          <a:p>
            <a:pPr marL="0" indent="0">
              <a:buNone/>
              <a:defRPr/>
            </a:pPr>
            <a:r>
              <a:rPr lang="sr-Cyrl-CS" sz="1600" dirty="0" smtClean="0">
                <a:latin typeface="Calibri" panose="020F0502020204030204" pitchFamily="34" charset="0"/>
              </a:rPr>
              <a:t>Скраћене </a:t>
            </a:r>
            <a:r>
              <a:rPr lang="sr-Cyrl-CS" sz="1600" dirty="0">
                <a:latin typeface="Calibri" panose="020F0502020204030204" pitchFamily="34" charset="0"/>
              </a:rPr>
              <a:t>речи уз тешко </a:t>
            </a:r>
            <a:r>
              <a:rPr lang="sr-Cyrl-CS" sz="1600" dirty="0" err="1">
                <a:latin typeface="Calibri" panose="020F0502020204030204" pitchFamily="34" charset="0"/>
              </a:rPr>
              <a:t>изговорљиво</a:t>
            </a:r>
            <a:r>
              <a:rPr lang="sr-Cyrl-CS" sz="1600" dirty="0">
                <a:latin typeface="Calibri" panose="020F0502020204030204" pitchFamily="34" charset="0"/>
              </a:rPr>
              <a:t> име и презиме </a:t>
            </a:r>
            <a:r>
              <a:rPr lang="sr-Cyrl-CS" sz="1600" i="1" dirty="0">
                <a:latin typeface="Calibri" panose="020F0502020204030204" pitchFamily="34" charset="0"/>
              </a:rPr>
              <a:t>великог човека</a:t>
            </a:r>
            <a:r>
              <a:rPr lang="sr-Cyrl-CS" sz="1600" dirty="0">
                <a:latin typeface="Calibri" panose="020F0502020204030204" pitchFamily="34" charset="0"/>
              </a:rPr>
              <a:t> чине ову песму блиском народној брзалици: </a:t>
            </a:r>
            <a:endParaRPr lang="sr-Cyrl-RS" sz="1600" dirty="0">
              <a:latin typeface="Calibri" panose="020F0502020204030204" pitchFamily="34" charset="0"/>
            </a:endParaRPr>
          </a:p>
          <a:p>
            <a:pPr marL="0" indent="0">
              <a:buNone/>
              <a:defRPr/>
            </a:pPr>
            <a:r>
              <a:rPr lang="sr-Cyrl-CS" sz="1600" dirty="0">
                <a:latin typeface="Calibri" panose="020F0502020204030204" pitchFamily="34" charset="0"/>
              </a:rPr>
              <a:t>ВЕЛИКИ ЧОВЕК</a:t>
            </a:r>
            <a:endParaRPr lang="sr-Cyrl-RS" sz="1600" dirty="0">
              <a:latin typeface="Calibri" panose="020F0502020204030204" pitchFamily="34" charset="0"/>
            </a:endParaRPr>
          </a:p>
          <a:p>
            <a:pPr marL="0" indent="0">
              <a:buNone/>
              <a:defRPr/>
            </a:pPr>
            <a:r>
              <a:rPr lang="sr-Cyrl-CS" sz="1600" dirty="0">
                <a:latin typeface="Calibri" panose="020F0502020204030204" pitchFamily="34" charset="0"/>
              </a:rPr>
              <a:t>Константин (је само име),</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Константиновић (само презиме),</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виши </a:t>
            </a:r>
            <a:r>
              <a:rPr lang="sr-Cyrl-CS" sz="1600" dirty="0" err="1">
                <a:latin typeface="Calibri" panose="020F0502020204030204" pitchFamily="34" charset="0"/>
              </a:rPr>
              <a:t>контр</a:t>
            </a:r>
            <a:r>
              <a:rPr lang="sr-Cyrl-CS" sz="1600" dirty="0">
                <a:latin typeface="Calibri" panose="020F0502020204030204" pitchFamily="34" charset="0"/>
              </a:rPr>
              <a:t>. </a:t>
            </a:r>
            <a:r>
              <a:rPr lang="sr-Cyrl-CS" sz="1600" dirty="0" err="1">
                <a:latin typeface="Calibri" panose="020F0502020204030204" pitchFamily="34" charset="0"/>
              </a:rPr>
              <a:t>беогр</a:t>
            </a:r>
            <a:r>
              <a:rPr lang="sr-Cyrl-CS" sz="1600" dirty="0">
                <a:latin typeface="Calibri" panose="020F0502020204030204" pitchFamily="34" charset="0"/>
              </a:rPr>
              <a:t>. </a:t>
            </a:r>
            <a:r>
              <a:rPr lang="sr-Cyrl-CS" sz="1600" dirty="0" err="1">
                <a:latin typeface="Calibri" panose="020F0502020204030204" pitchFamily="34" charset="0"/>
              </a:rPr>
              <a:t>саобр</a:t>
            </a:r>
            <a:r>
              <a:rPr lang="sr-Cyrl-CS" sz="1600" dirty="0">
                <a:latin typeface="Calibri" panose="020F0502020204030204" pitchFamily="34" charset="0"/>
              </a:rPr>
              <a:t>. предузећа -</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то је све звање његово и занимање. </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Састали смо се, цењени Константине Константиновићу,</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да вам признамо пред свима:</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Ви сте човек, име, презиме и занимање,</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каквог би свако дете хтело за стрица да има!</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Хумористички ефекат је још јачи у песми </a:t>
            </a:r>
            <a:r>
              <a:rPr lang="sr-Cyrl-CS" sz="1600" i="1" dirty="0">
                <a:latin typeface="Calibri" panose="020F0502020204030204" pitchFamily="34" charset="0"/>
              </a:rPr>
              <a:t>На Дивљем западу</a:t>
            </a:r>
            <a:r>
              <a:rPr lang="sr-Cyrl-CS" sz="1600" dirty="0">
                <a:latin typeface="Calibri" panose="020F0502020204030204" pitchFamily="34" charset="0"/>
              </a:rPr>
              <a:t>, где су скраћене речи које се никад не скраћују, а скраћене су готово до </a:t>
            </a:r>
            <a:r>
              <a:rPr lang="sr-Cyrl-CS" sz="1600" dirty="0" err="1">
                <a:latin typeface="Calibri" panose="020F0502020204030204" pitchFamily="34" charset="0"/>
              </a:rPr>
              <a:t>непрепознатљивости</a:t>
            </a:r>
            <a:r>
              <a:rPr lang="sr-Cyrl-CS" sz="1600" dirty="0">
                <a:latin typeface="Calibri" panose="020F0502020204030204" pitchFamily="34" charset="0"/>
              </a:rPr>
              <a:t>:</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ТАКО ЈЕ Л.</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НА ДИВЉЕМ З.</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КАД ПТИЦЕ П.</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А СУНЦЕ С.</a:t>
            </a:r>
            <a:endParaRPr lang="sr-Latn-RS" sz="1600" dirty="0">
              <a:latin typeface="Calibri" panose="020F0502020204030204" pitchFamily="34" charset="0"/>
            </a:endParaRPr>
          </a:p>
          <a:p>
            <a:pPr marL="0" indent="0">
              <a:buNone/>
              <a:defRPr/>
            </a:pPr>
            <a:r>
              <a:rPr lang="sr-Cyrl-CS" sz="1600" dirty="0">
                <a:latin typeface="Calibri" panose="020F0502020204030204" pitchFamily="34" charset="0"/>
              </a:rPr>
              <a:t> </a:t>
            </a:r>
            <a:endParaRPr lang="sr-Latn-RS" sz="1600" dirty="0">
              <a:latin typeface="Calibri" panose="020F0502020204030204" pitchFamily="34" charset="0"/>
            </a:endParaRPr>
          </a:p>
          <a:p>
            <a:pPr>
              <a:defRPr/>
            </a:pPr>
            <a:endParaRPr lang="sr-Latn-RS" dirty="0"/>
          </a:p>
        </p:txBody>
      </p:sp>
    </p:spTree>
    <p:extLst>
      <p:ext uri="{BB962C8B-B14F-4D97-AF65-F5344CB8AC3E}">
        <p14:creationId xmlns:p14="http://schemas.microsoft.com/office/powerpoint/2010/main" val="283143857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accent1">
            <a:lumMod val="60000"/>
            <a:lumOff val="40000"/>
          </a:schemeClr>
        </a:solidFill>
        <a:effectLst/>
      </p:bgPr>
    </p:bg>
    <p:spTree>
      <p:nvGrpSpPr>
        <p:cNvPr id="1" name=""/>
        <p:cNvGrpSpPr/>
        <p:nvPr/>
      </p:nvGrpSpPr>
      <p:grpSpPr>
        <a:xfrm>
          <a:off x="0" y="0"/>
          <a:ext cx="0" cy="0"/>
          <a:chOff x="0" y="0"/>
          <a:chExt cx="0" cy="0"/>
        </a:xfrm>
      </p:grpSpPr>
      <p:sp>
        <p:nvSpPr>
          <p:cNvPr id="18434" name="Title 1"/>
          <p:cNvSpPr>
            <a:spLocks noGrp="1"/>
          </p:cNvSpPr>
          <p:nvPr>
            <p:ph type="title"/>
          </p:nvPr>
        </p:nvSpPr>
        <p:spPr>
          <a:xfrm>
            <a:off x="1981200" y="274638"/>
            <a:ext cx="8229600" cy="563562"/>
          </a:xfrm>
        </p:spPr>
        <p:txBody>
          <a:bodyPr>
            <a:normAutofit fontScale="90000"/>
          </a:bodyPr>
          <a:lstStyle/>
          <a:p>
            <a:r>
              <a:rPr lang="sr-Cyrl-CS" sz="2400" i="1">
                <a:latin typeface="Calibri" panose="020F0502020204030204" pitchFamily="34" charset="0"/>
              </a:rPr>
              <a:t/>
            </a:r>
            <a:br>
              <a:rPr lang="sr-Cyrl-CS" sz="2400" i="1">
                <a:latin typeface="Calibri" panose="020F0502020204030204" pitchFamily="34" charset="0"/>
              </a:rPr>
            </a:br>
            <a:r>
              <a:rPr lang="sr-Cyrl-CS" sz="2400">
                <a:latin typeface="Calibri" panose="020F0502020204030204" pitchFamily="34" charset="0"/>
              </a:rPr>
              <a:t>Продужавање речи</a:t>
            </a:r>
            <a:r>
              <a:rPr lang="sr-Latn-RS" sz="2400">
                <a:latin typeface="Calibri" panose="020F0502020204030204" pitchFamily="34" charset="0"/>
              </a:rPr>
              <a:t/>
            </a:r>
            <a:br>
              <a:rPr lang="sr-Latn-RS" sz="2400">
                <a:latin typeface="Calibri" panose="020F0502020204030204" pitchFamily="34" charset="0"/>
              </a:rPr>
            </a:br>
            <a:endParaRPr lang="sr-Latn-RS" sz="2400">
              <a:latin typeface="Calibri" panose="020F0502020204030204" pitchFamily="34" charset="0"/>
            </a:endParaRPr>
          </a:p>
        </p:txBody>
      </p:sp>
      <p:sp>
        <p:nvSpPr>
          <p:cNvPr id="3" name="Content Placeholder 2"/>
          <p:cNvSpPr>
            <a:spLocks noGrp="1"/>
          </p:cNvSpPr>
          <p:nvPr>
            <p:ph idx="1"/>
          </p:nvPr>
        </p:nvSpPr>
        <p:spPr/>
        <p:txBody>
          <a:bodyPr/>
          <a:lstStyle/>
          <a:p>
            <a:pPr marL="0" indent="0">
              <a:buNone/>
              <a:defRPr/>
            </a:pPr>
            <a:endParaRPr lang="sr-Latn-RS" sz="1800" dirty="0">
              <a:latin typeface="Calibri" panose="020F0502020204030204" pitchFamily="34" charset="0"/>
            </a:endParaRPr>
          </a:p>
          <a:p>
            <a:pPr marL="0" indent="0" algn="just">
              <a:buNone/>
              <a:defRPr/>
            </a:pPr>
            <a:r>
              <a:rPr lang="sr-Cyrl-CS" sz="1800" dirty="0">
                <a:latin typeface="Calibri" panose="020F0502020204030204" pitchFamily="34" charset="0"/>
              </a:rPr>
              <a:t>У </a:t>
            </a:r>
            <a:r>
              <a:rPr lang="sr-Cyrl-CS" sz="1800" dirty="0" err="1">
                <a:latin typeface="Calibri" panose="020F0502020204030204" pitchFamily="34" charset="0"/>
              </a:rPr>
              <a:t>Радовићевој</a:t>
            </a:r>
            <a:r>
              <a:rPr lang="sr-Cyrl-CS" sz="1800" dirty="0">
                <a:latin typeface="Calibri" panose="020F0502020204030204" pitchFamily="34" charset="0"/>
              </a:rPr>
              <a:t> стваралачкој радионици </a:t>
            </a:r>
            <a:r>
              <a:rPr lang="sr-Cyrl-CS" sz="1800" b="1" dirty="0">
                <a:latin typeface="Calibri" panose="020F0502020204030204" pitchFamily="34" charset="0"/>
              </a:rPr>
              <a:t>неологизми</a:t>
            </a:r>
            <a:r>
              <a:rPr lang="sr-Cyrl-CS" sz="1800" dirty="0">
                <a:latin typeface="Calibri" panose="020F0502020204030204" pitchFamily="34" charset="0"/>
              </a:rPr>
              <a:t> настају и продужавањем речи. У песми </a:t>
            </a:r>
            <a:r>
              <a:rPr lang="sr-Cyrl-CS" sz="1800" i="1" dirty="0">
                <a:latin typeface="Calibri" panose="020F0502020204030204" pitchFamily="34" charset="0"/>
              </a:rPr>
              <a:t>Варијације</a:t>
            </a:r>
            <a:r>
              <a:rPr lang="sr-Cyrl-CS" sz="1800" dirty="0">
                <a:latin typeface="Calibri" panose="020F0502020204030204" pitchFamily="34" charset="0"/>
              </a:rPr>
              <a:t> из циклуса </a:t>
            </a:r>
            <a:r>
              <a:rPr lang="sr-Cyrl-CS" sz="1800" i="1" dirty="0">
                <a:latin typeface="Calibri" panose="020F0502020204030204" pitchFamily="34" charset="0"/>
              </a:rPr>
              <a:t>Вестерн</a:t>
            </a:r>
            <a:r>
              <a:rPr lang="sr-Cyrl-CS" sz="1800" dirty="0">
                <a:latin typeface="Calibri" panose="020F0502020204030204" pitchFamily="34" charset="0"/>
              </a:rPr>
              <a:t> налазимо двадесетак речи насталих на тај начин.</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 </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Брате и </a:t>
            </a:r>
            <a:r>
              <a:rPr lang="sr-Cyrl-CS" sz="1800" b="1" dirty="0" err="1">
                <a:latin typeface="Calibri" panose="020F0502020204030204" pitchFamily="34" charset="0"/>
              </a:rPr>
              <a:t>кумулу</a:t>
            </a:r>
            <a:r>
              <a:rPr lang="sr-Cyrl-CS" sz="1800" b="1" dirty="0">
                <a:latin typeface="Calibri" panose="020F0502020204030204" pitchFamily="34" charset="0"/>
              </a:rPr>
              <a:t>,                                                                    </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имај на </a:t>
            </a:r>
            <a:r>
              <a:rPr lang="sr-Cyrl-CS" sz="1800" b="1" dirty="0" err="1">
                <a:latin typeface="Calibri" panose="020F0502020204030204" pitchFamily="34" charset="0"/>
              </a:rPr>
              <a:t>умулу</a:t>
            </a:r>
            <a:r>
              <a:rPr lang="sr-Cyrl-CS" sz="1800" b="1" dirty="0">
                <a:latin typeface="Calibri" panose="020F0502020204030204" pitchFamily="34" charset="0"/>
              </a:rPr>
              <a:t>                                                                            </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тешку </a:t>
            </a:r>
            <a:r>
              <a:rPr lang="sr-Cyrl-CS" sz="1800" b="1" dirty="0" err="1">
                <a:latin typeface="Calibri" panose="020F0502020204030204" pitchFamily="34" charset="0"/>
              </a:rPr>
              <a:t>глумулу</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када на </a:t>
            </a:r>
            <a:r>
              <a:rPr lang="sr-Cyrl-CS" sz="1800" b="1" dirty="0" err="1">
                <a:latin typeface="Calibri" panose="020F0502020204030204" pitchFamily="34" charset="0"/>
              </a:rPr>
              <a:t>друмулу</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или кроз </a:t>
            </a:r>
            <a:r>
              <a:rPr lang="sr-Cyrl-CS" sz="1800" b="1" dirty="0" err="1">
                <a:latin typeface="Calibri" panose="020F0502020204030204" pitchFamily="34" charset="0"/>
              </a:rPr>
              <a:t>шумулу</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проносиш </a:t>
            </a:r>
            <a:r>
              <a:rPr lang="sr-Cyrl-CS" sz="1800" b="1" dirty="0" err="1">
                <a:latin typeface="Calibri" panose="020F0502020204030204" pitchFamily="34" charset="0"/>
              </a:rPr>
              <a:t>сумулу</a:t>
            </a:r>
            <a:r>
              <a:rPr lang="sr-Cyrl-CS" sz="1800" b="1" dirty="0">
                <a:latin typeface="Calibri" panose="020F0502020204030204" pitchFamily="34" charset="0"/>
              </a:rPr>
              <a:t>:</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чека те </a:t>
            </a:r>
            <a:r>
              <a:rPr lang="sr-Cyrl-CS" sz="1800" b="1" dirty="0" err="1">
                <a:latin typeface="Calibri" panose="020F0502020204030204" pitchFamily="34" charset="0"/>
              </a:rPr>
              <a:t>румулу</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у </a:t>
            </a:r>
            <a:r>
              <a:rPr lang="sr-Cyrl-CS" sz="1800" b="1" dirty="0" err="1">
                <a:latin typeface="Calibri" panose="020F0502020204030204" pitchFamily="34" charset="0"/>
              </a:rPr>
              <a:t>подрумулу</a:t>
            </a:r>
            <a:r>
              <a:rPr lang="sr-Cyrl-CS" sz="1800" b="1" dirty="0">
                <a:latin typeface="Calibri" panose="020F0502020204030204" pitchFamily="34" charset="0"/>
              </a:rPr>
              <a:t>!</a:t>
            </a:r>
            <a:endParaRPr lang="sr-Latn-RS" sz="1800" dirty="0">
              <a:latin typeface="Calibri" panose="020F0502020204030204" pitchFamily="34" charset="0"/>
            </a:endParaRPr>
          </a:p>
          <a:p>
            <a:pPr>
              <a:defRPr/>
            </a:pPr>
            <a:endParaRPr lang="sr-Latn-RS" sz="1800" dirty="0">
              <a:latin typeface="Calibri" panose="020F0502020204030204" pitchFamily="34" charset="0"/>
            </a:endParaRPr>
          </a:p>
        </p:txBody>
      </p:sp>
    </p:spTree>
    <p:extLst>
      <p:ext uri="{BB962C8B-B14F-4D97-AF65-F5344CB8AC3E}">
        <p14:creationId xmlns:p14="http://schemas.microsoft.com/office/powerpoint/2010/main" val="288448643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accent1">
            <a:lumMod val="60000"/>
            <a:lumOff val="4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420688"/>
          </a:xfrm>
        </p:spPr>
        <p:txBody>
          <a:bodyPr>
            <a:noAutofit/>
          </a:bodyPr>
          <a:lstStyle/>
          <a:p>
            <a:r>
              <a:rPr lang="sr-Cyrl-RS" sz="3600" dirty="0" smtClean="0">
                <a:latin typeface="+mn-lt"/>
              </a:rPr>
              <a:t>Говорни развој детета повезан је са игром</a:t>
            </a:r>
            <a:endParaRPr lang="sr-Latn-RS" sz="3600" dirty="0">
              <a:latin typeface="+mn-lt"/>
            </a:endParaRPr>
          </a:p>
        </p:txBody>
      </p:sp>
      <p:sp>
        <p:nvSpPr>
          <p:cNvPr id="3" name="Content Placeholder 2"/>
          <p:cNvSpPr>
            <a:spLocks noGrp="1"/>
          </p:cNvSpPr>
          <p:nvPr>
            <p:ph idx="1"/>
          </p:nvPr>
        </p:nvSpPr>
        <p:spPr>
          <a:xfrm>
            <a:off x="838200" y="1000125"/>
            <a:ext cx="10515600" cy="5176838"/>
          </a:xfrm>
        </p:spPr>
        <p:txBody>
          <a:bodyPr>
            <a:normAutofit/>
          </a:bodyPr>
          <a:lstStyle/>
          <a:p>
            <a:pPr>
              <a:spcBef>
                <a:spcPct val="0"/>
              </a:spcBef>
            </a:pPr>
            <a:endParaRPr lang="sr-Latn-RS" b="1" dirty="0" smtClean="0">
              <a:solidFill>
                <a:srgbClr val="0000FF"/>
              </a:solidFill>
              <a:latin typeface="Times New Roman" panose="02020603050405020304" pitchFamily="18" charset="0"/>
            </a:endParaRPr>
          </a:p>
          <a:p>
            <a:pPr algn="just">
              <a:spcBef>
                <a:spcPct val="0"/>
              </a:spcBef>
            </a:pPr>
            <a:r>
              <a:rPr lang="sr-Cyrl-RS" sz="2400" dirty="0" smtClean="0">
                <a:latin typeface="Calibri" panose="020F0502020204030204" pitchFamily="34" charset="0"/>
              </a:rPr>
              <a:t>Током развоја говора и овладавања </a:t>
            </a:r>
            <a:r>
              <a:rPr lang="sr-Cyrl-RS" sz="2400" dirty="0" smtClean="0">
                <a:latin typeface="Calibri" panose="020F0502020204030204" pitchFamily="34" charset="0"/>
              </a:rPr>
              <a:t>језиком</a:t>
            </a:r>
            <a:r>
              <a:rPr lang="sr-Cyrl-RS" sz="2400" dirty="0">
                <a:latin typeface="Calibri" panose="020F0502020204030204" pitchFamily="34" charset="0"/>
              </a:rPr>
              <a:t> </a:t>
            </a:r>
            <a:r>
              <a:rPr lang="sr-Cyrl-RS" sz="2400" dirty="0" smtClean="0">
                <a:latin typeface="Calibri" panose="020F0502020204030204" pitchFamily="34" charset="0"/>
              </a:rPr>
              <a:t>п</a:t>
            </a:r>
            <a:r>
              <a:rPr lang="sr-Cyrl-RS" sz="2400" dirty="0" smtClean="0">
                <a:latin typeface="Calibri" panose="020F0502020204030204" pitchFamily="34" charset="0"/>
              </a:rPr>
              <a:t>редмет </a:t>
            </a:r>
            <a:r>
              <a:rPr lang="sr-Cyrl-RS" sz="2400" dirty="0" smtClean="0">
                <a:latin typeface="Calibri" panose="020F0502020204030204" pitchFamily="34" charset="0"/>
              </a:rPr>
              <a:t>играња постаје сам </a:t>
            </a:r>
            <a:r>
              <a:rPr lang="sr-Cyrl-RS" sz="2400" dirty="0" smtClean="0">
                <a:latin typeface="Calibri" panose="020F0502020204030204" pitchFamily="34" charset="0"/>
              </a:rPr>
              <a:t>језик </a:t>
            </a:r>
            <a:r>
              <a:rPr lang="sr-Cyrl-CS" sz="2400" dirty="0" smtClean="0">
                <a:latin typeface="Calibri" panose="020F0502020204030204" pitchFamily="34" charset="0"/>
              </a:rPr>
              <a:t>и  дете открива правила језика.</a:t>
            </a:r>
          </a:p>
          <a:p>
            <a:pPr marL="0" indent="0" algn="just">
              <a:spcBef>
                <a:spcPct val="0"/>
              </a:spcBef>
              <a:buNone/>
            </a:pPr>
            <a:endParaRPr lang="sr-Cyrl-CS" sz="2400" dirty="0">
              <a:latin typeface="Calibri" panose="020F0502020204030204" pitchFamily="34" charset="0"/>
            </a:endParaRPr>
          </a:p>
          <a:p>
            <a:pPr algn="just">
              <a:spcBef>
                <a:spcPct val="0"/>
              </a:spcBef>
            </a:pPr>
            <a:r>
              <a:rPr lang="sr-Cyrl-CS" sz="2400" dirty="0">
                <a:latin typeface="Calibri" panose="020F0502020204030204" pitchFamily="34" charset="0"/>
              </a:rPr>
              <a:t>Језичке игре су у развојној вези са маштом. (На пример: траг млазног авиона је као ожиљак на небу.)</a:t>
            </a:r>
            <a:endParaRPr lang="sr-Cyrl-RS" sz="2400" dirty="0">
              <a:latin typeface="Calibri" panose="020F0502020204030204" pitchFamily="34" charset="0"/>
            </a:endParaRPr>
          </a:p>
          <a:p>
            <a:pPr algn="just">
              <a:spcBef>
                <a:spcPct val="0"/>
              </a:spcBef>
              <a:buNone/>
            </a:pPr>
            <a:endParaRPr lang="sr-Cyrl-CS" sz="2400" dirty="0">
              <a:latin typeface="Calibri" panose="020F0502020204030204" pitchFamily="34" charset="0"/>
            </a:endParaRPr>
          </a:p>
          <a:p>
            <a:pPr algn="just">
              <a:spcBef>
                <a:spcPct val="0"/>
              </a:spcBef>
            </a:pPr>
            <a:r>
              <a:rPr lang="sr-Cyrl-CS" sz="2400" dirty="0">
                <a:latin typeface="Calibri" panose="020F0502020204030204" pitchFamily="34" charset="0"/>
              </a:rPr>
              <a:t>Дете слободно експериментише језичким </a:t>
            </a:r>
            <a:r>
              <a:rPr lang="sr-Cyrl-CS" sz="2400" dirty="0" smtClean="0">
                <a:latin typeface="Calibri" panose="020F0502020204030204" pitchFamily="34" charset="0"/>
              </a:rPr>
              <a:t>формама.</a:t>
            </a:r>
            <a:endParaRPr lang="sr-Cyrl-CS" sz="2400" dirty="0">
              <a:latin typeface="Calibri" panose="020F0502020204030204" pitchFamily="34" charset="0"/>
            </a:endParaRPr>
          </a:p>
          <a:p>
            <a:pPr algn="just">
              <a:spcBef>
                <a:spcPct val="0"/>
              </a:spcBef>
              <a:buNone/>
            </a:pPr>
            <a:endParaRPr lang="en-US" sz="2400" dirty="0">
              <a:latin typeface="Calibri" panose="020F0502020204030204" pitchFamily="34" charset="0"/>
            </a:endParaRPr>
          </a:p>
          <a:p>
            <a:pPr>
              <a:spcBef>
                <a:spcPct val="0"/>
              </a:spcBef>
            </a:pPr>
            <a:r>
              <a:rPr lang="sr-Cyrl-CS" sz="2400" dirty="0" smtClean="0">
                <a:latin typeface="Calibri" panose="020F0502020204030204" pitchFamily="34" charset="0"/>
              </a:rPr>
              <a:t>Вербалним играма дете открива изражајне могућности језика, али и особине предмета и појава</a:t>
            </a:r>
            <a:r>
              <a:rPr lang="sr-Cyrl-RS" sz="2400" dirty="0">
                <a:latin typeface="Calibri" panose="020F0502020204030204" pitchFamily="34" charset="0"/>
              </a:rPr>
              <a:t>.</a:t>
            </a:r>
            <a:endParaRPr lang="sr-Cyrl-CS" sz="2400" dirty="0" smtClean="0">
              <a:latin typeface="Calibri" panose="020F0502020204030204" pitchFamily="34" charset="0"/>
            </a:endParaRPr>
          </a:p>
          <a:p>
            <a:pPr marL="0" indent="0">
              <a:spcBef>
                <a:spcPct val="0"/>
              </a:spcBef>
              <a:buNone/>
            </a:pPr>
            <a:r>
              <a:rPr lang="en-US" sz="2400" dirty="0" smtClean="0">
                <a:latin typeface="Calibri" panose="020F0502020204030204" pitchFamily="34" charset="0"/>
              </a:rPr>
              <a:t> </a:t>
            </a:r>
            <a:endParaRPr lang="sr-Cyrl-RS" sz="2400" dirty="0">
              <a:latin typeface="Calibri" panose="020F0502020204030204" pitchFamily="34" charset="0"/>
            </a:endParaRPr>
          </a:p>
          <a:p>
            <a:pPr>
              <a:spcBef>
                <a:spcPct val="0"/>
              </a:spcBef>
            </a:pPr>
            <a:endParaRPr lang="en-US" sz="2400" dirty="0" smtClean="0">
              <a:latin typeface="Calibri" panose="020F0502020204030204" pitchFamily="34" charset="0"/>
            </a:endParaRPr>
          </a:p>
          <a:p>
            <a:pPr>
              <a:spcBef>
                <a:spcPct val="0"/>
              </a:spcBef>
            </a:pPr>
            <a:endParaRPr lang="sr-Cyrl-CS" sz="2400" dirty="0" smtClean="0">
              <a:latin typeface="Calibri" panose="020F0502020204030204" pitchFamily="34" charset="0"/>
            </a:endParaRPr>
          </a:p>
          <a:p>
            <a:endParaRPr lang="sr-Latn-RS" dirty="0"/>
          </a:p>
        </p:txBody>
      </p:sp>
    </p:spTree>
    <p:extLst>
      <p:ext uri="{BB962C8B-B14F-4D97-AF65-F5344CB8AC3E}">
        <p14:creationId xmlns:p14="http://schemas.microsoft.com/office/powerpoint/2010/main" val="217501415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accent1">
            <a:lumMod val="60000"/>
            <a:lumOff val="40000"/>
          </a:schemeClr>
        </a:solidFill>
        <a:effectLst/>
      </p:bgPr>
    </p:bg>
    <p:spTree>
      <p:nvGrpSpPr>
        <p:cNvPr id="1" name=""/>
        <p:cNvGrpSpPr/>
        <p:nvPr/>
      </p:nvGrpSpPr>
      <p:grpSpPr>
        <a:xfrm>
          <a:off x="0" y="0"/>
          <a:ext cx="0" cy="0"/>
          <a:chOff x="0" y="0"/>
          <a:chExt cx="0" cy="0"/>
        </a:xfrm>
      </p:grpSpPr>
      <p:sp>
        <p:nvSpPr>
          <p:cNvPr id="3" name="Content Placeholder 2"/>
          <p:cNvSpPr>
            <a:spLocks noGrp="1"/>
          </p:cNvSpPr>
          <p:nvPr>
            <p:ph idx="1"/>
          </p:nvPr>
        </p:nvSpPr>
        <p:spPr>
          <a:xfrm>
            <a:off x="721217" y="489397"/>
            <a:ext cx="10632583" cy="5687566"/>
          </a:xfrm>
        </p:spPr>
        <p:txBody>
          <a:bodyPr/>
          <a:lstStyle/>
          <a:p>
            <a:endParaRPr lang="sr-Cyrl-RS" dirty="0" smtClean="0"/>
          </a:p>
          <a:p>
            <a:r>
              <a:rPr lang="sr-Cyrl-RS" dirty="0"/>
              <a:t>П</a:t>
            </a:r>
            <a:r>
              <a:rPr lang="sr-Cyrl-RS" dirty="0" smtClean="0"/>
              <a:t>римери </a:t>
            </a:r>
            <a:r>
              <a:rPr lang="sr-Cyrl-RS" dirty="0"/>
              <a:t>језичких игара </a:t>
            </a:r>
            <a:r>
              <a:rPr lang="sr-Cyrl-RS" dirty="0" smtClean="0"/>
              <a:t>деце:</a:t>
            </a:r>
            <a:endParaRPr lang="sr-Cyrl-RS" dirty="0"/>
          </a:p>
          <a:p>
            <a:endParaRPr lang="sr-Cyrl-RS" dirty="0" smtClean="0"/>
          </a:p>
          <a:p>
            <a:pPr marL="0" indent="0">
              <a:buNone/>
            </a:pPr>
            <a:endParaRPr lang="en-US" dirty="0"/>
          </a:p>
        </p:txBody>
      </p:sp>
      <p:sp>
        <p:nvSpPr>
          <p:cNvPr id="4" name="Rectangle 3"/>
          <p:cNvSpPr/>
          <p:nvPr/>
        </p:nvSpPr>
        <p:spPr>
          <a:xfrm>
            <a:off x="850005" y="1584102"/>
            <a:ext cx="10728101" cy="3785652"/>
          </a:xfrm>
          <a:prstGeom prst="rect">
            <a:avLst/>
          </a:prstGeom>
        </p:spPr>
        <p:txBody>
          <a:bodyPr wrap="square">
            <a:spAutoFit/>
          </a:bodyPr>
          <a:lstStyle/>
          <a:p>
            <a:pPr marL="342900" indent="-342900" algn="just">
              <a:buFont typeface="Arial" panose="020B0604020202020204" pitchFamily="34" charset="0"/>
              <a:buChar char="•"/>
              <a:defRPr/>
            </a:pPr>
            <a:r>
              <a:rPr lang="sr-Cyrl-CS" sz="2000" b="1" dirty="0"/>
              <a:t>Деца сматрају да речи живе у паровима, па речима проналазе "недостајући" пар. Парови су двојници по смислу, и у већини случајева и по звучности</a:t>
            </a:r>
            <a:r>
              <a:rPr lang="sr-Cyrl-CS" sz="2000" b="1" dirty="0" smtClean="0"/>
              <a:t>:</a:t>
            </a:r>
            <a:endParaRPr lang="sr-Cyrl-CS" sz="2000" b="1" dirty="0"/>
          </a:p>
          <a:p>
            <a:pPr algn="just">
              <a:spcBef>
                <a:spcPct val="0"/>
              </a:spcBef>
              <a:buNone/>
            </a:pPr>
            <a:r>
              <a:rPr lang="sr-Cyrl-CS" sz="2000" b="1" dirty="0"/>
              <a:t>почетак - крајетак, спавалица-усталица, купац - продац, продавац – купавац, спретњаковић</a:t>
            </a:r>
          </a:p>
          <a:p>
            <a:pPr algn="just">
              <a:spcBef>
                <a:spcPct val="0"/>
              </a:spcBef>
              <a:buNone/>
            </a:pPr>
            <a:endParaRPr lang="sr-Cyrl-CS" sz="2000" b="1" dirty="0"/>
          </a:p>
          <a:p>
            <a:pPr marL="342900" indent="-342900" algn="just">
              <a:spcBef>
                <a:spcPct val="0"/>
              </a:spcBef>
              <a:buFont typeface="Arial" panose="020B0604020202020204" pitchFamily="34" charset="0"/>
              <a:buChar char="•"/>
            </a:pPr>
            <a:r>
              <a:rPr lang="sr-Cyrl-CS" sz="2000" b="1" dirty="0"/>
              <a:t>Речи које двогодишњаци и трогодишњаци стварају су природне и духовите</a:t>
            </a:r>
            <a:r>
              <a:rPr lang="sr-Cyrl-CS" sz="2000" b="1" dirty="0" smtClean="0"/>
              <a:t>:</a:t>
            </a:r>
          </a:p>
          <a:p>
            <a:pPr algn="just">
              <a:spcBef>
                <a:spcPct val="0"/>
              </a:spcBef>
            </a:pPr>
            <a:endParaRPr lang="sr-Cyrl-CS" sz="2000" b="1" dirty="0"/>
          </a:p>
          <a:p>
            <a:pPr marL="342900" indent="-342900" algn="just">
              <a:spcBef>
                <a:spcPct val="0"/>
              </a:spcBef>
              <a:buFont typeface="Wingdings" panose="05000000000000000000" pitchFamily="2" charset="2"/>
              <a:buChar char="v"/>
            </a:pPr>
            <a:r>
              <a:rPr lang="sr-Cyrl-CS" sz="2000" b="1" dirty="0"/>
              <a:t>Овом чики је глава боса. </a:t>
            </a:r>
          </a:p>
          <a:p>
            <a:pPr marL="342900" indent="-342900" algn="just">
              <a:spcBef>
                <a:spcPct val="0"/>
              </a:spcBef>
              <a:buFont typeface="Wingdings" panose="05000000000000000000" pitchFamily="2" charset="2"/>
              <a:buChar char="v"/>
            </a:pPr>
            <a:r>
              <a:rPr lang="sr-Cyrl-CS" sz="2000" b="1" dirty="0"/>
              <a:t>Татине панталоне се намрштиле.</a:t>
            </a:r>
          </a:p>
          <a:p>
            <a:pPr marL="342900" indent="-342900" algn="just">
              <a:spcBef>
                <a:spcPct val="0"/>
              </a:spcBef>
              <a:buFont typeface="Wingdings" panose="05000000000000000000" pitchFamily="2" charset="2"/>
              <a:buChar char="v"/>
            </a:pPr>
            <a:r>
              <a:rPr lang="sr-Cyrl-CS" sz="2000" b="1" dirty="0"/>
              <a:t>Види каква сам ја размрсница.</a:t>
            </a:r>
          </a:p>
          <a:p>
            <a:pPr marL="342900" indent="-342900" algn="just">
              <a:spcBef>
                <a:spcPct val="0"/>
              </a:spcBef>
              <a:buFont typeface="Wingdings" panose="05000000000000000000" pitchFamily="2" charset="2"/>
              <a:buChar char="v"/>
            </a:pPr>
            <a:r>
              <a:rPr lang="sr-Cyrl-CS" sz="2000" b="1" dirty="0"/>
              <a:t> Нећу да имаш љутилице.</a:t>
            </a:r>
          </a:p>
          <a:p>
            <a:pPr marL="342900" indent="-342900" algn="just">
              <a:spcBef>
                <a:spcPct val="0"/>
              </a:spcBef>
              <a:buFont typeface="Wingdings" panose="05000000000000000000" pitchFamily="2" charset="2"/>
              <a:buChar char="v"/>
            </a:pPr>
            <a:r>
              <a:rPr lang="sr-Cyrl-CS" sz="2000" b="1" dirty="0"/>
              <a:t>Ја се, мама, лепотим. </a:t>
            </a:r>
          </a:p>
          <a:p>
            <a:pPr marL="342900" indent="-342900" algn="just">
              <a:spcBef>
                <a:spcPct val="0"/>
              </a:spcBef>
              <a:buFont typeface="Wingdings" panose="05000000000000000000" pitchFamily="2" charset="2"/>
              <a:buChar char="v"/>
            </a:pPr>
            <a:r>
              <a:rPr lang="sr-Cyrl-CS" sz="2000" b="1" dirty="0"/>
              <a:t>Сав мост су закоњили.</a:t>
            </a:r>
          </a:p>
        </p:txBody>
      </p:sp>
    </p:spTree>
    <p:extLst>
      <p:ext uri="{BB962C8B-B14F-4D97-AF65-F5344CB8AC3E}">
        <p14:creationId xmlns:p14="http://schemas.microsoft.com/office/powerpoint/2010/main" val="37455474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1">
            <a:lumMod val="60000"/>
            <a:lumOff val="4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720725"/>
          </a:xfrm>
        </p:spPr>
        <p:txBody>
          <a:bodyPr/>
          <a:lstStyle/>
          <a:p>
            <a:r>
              <a:rPr lang="sr-Cyrl-RS" dirty="0"/>
              <a:t>П</a:t>
            </a:r>
            <a:r>
              <a:rPr lang="sr-Cyrl-RS" dirty="0" smtClean="0"/>
              <a:t>римери </a:t>
            </a:r>
            <a:r>
              <a:rPr lang="sr-Cyrl-RS" dirty="0" smtClean="0"/>
              <a:t>језичких игара деце</a:t>
            </a:r>
            <a:endParaRPr lang="sr-Latn-RS" dirty="0"/>
          </a:p>
        </p:txBody>
      </p:sp>
      <p:sp>
        <p:nvSpPr>
          <p:cNvPr id="3" name="Content Placeholder 2"/>
          <p:cNvSpPr>
            <a:spLocks noGrp="1"/>
          </p:cNvSpPr>
          <p:nvPr>
            <p:ph idx="1"/>
          </p:nvPr>
        </p:nvSpPr>
        <p:spPr>
          <a:xfrm>
            <a:off x="838200" y="942976"/>
            <a:ext cx="10515600" cy="5233988"/>
          </a:xfrm>
        </p:spPr>
        <p:txBody>
          <a:bodyPr>
            <a:normAutofit fontScale="70000" lnSpcReduction="20000"/>
          </a:bodyPr>
          <a:lstStyle/>
          <a:p>
            <a:pPr marL="0" indent="0">
              <a:buNone/>
              <a:defRPr/>
            </a:pPr>
            <a:endParaRPr lang="sr-Cyrl-CS" sz="2200" dirty="0" smtClean="0">
              <a:latin typeface="Times New Roman" panose="02020603050405020304" pitchFamily="18" charset="0"/>
            </a:endParaRPr>
          </a:p>
          <a:p>
            <a:pPr>
              <a:spcBef>
                <a:spcPct val="0"/>
              </a:spcBef>
              <a:buNone/>
            </a:pPr>
            <a:endParaRPr lang="en-US" sz="3400" dirty="0" smtClean="0"/>
          </a:p>
          <a:p>
            <a:pPr>
              <a:spcBef>
                <a:spcPct val="0"/>
              </a:spcBef>
            </a:pPr>
            <a:r>
              <a:rPr lang="sr-Cyrl-CS" sz="3400" b="1" dirty="0" smtClean="0"/>
              <a:t>Мала деца "мисле стварима":</a:t>
            </a:r>
          </a:p>
          <a:p>
            <a:pPr marL="0" indent="0">
              <a:spcBef>
                <a:spcPct val="0"/>
              </a:spcBef>
              <a:buNone/>
            </a:pPr>
            <a:endParaRPr lang="sr-Cyrl-CS" sz="3400" b="1" i="1" dirty="0" smtClean="0"/>
          </a:p>
          <a:p>
            <a:pPr>
              <a:spcBef>
                <a:spcPct val="0"/>
              </a:spcBef>
              <a:buNone/>
            </a:pPr>
            <a:r>
              <a:rPr lang="sr-Cyrl-CS" sz="3400" dirty="0" smtClean="0"/>
              <a:t>Крава не боде, него </a:t>
            </a:r>
            <a:r>
              <a:rPr lang="sr-Cyrl-CS" sz="3400" dirty="0" err="1" smtClean="0"/>
              <a:t>рогује</a:t>
            </a:r>
            <a:r>
              <a:rPr lang="sr-Cyrl-CS" sz="3400" dirty="0" smtClean="0"/>
              <a:t>. </a:t>
            </a:r>
            <a:endParaRPr lang="en-US" sz="3400" dirty="0" smtClean="0"/>
          </a:p>
          <a:p>
            <a:pPr>
              <a:spcBef>
                <a:spcPct val="0"/>
              </a:spcBef>
              <a:buNone/>
            </a:pPr>
            <a:r>
              <a:rPr lang="sr-Cyrl-CS" sz="3400" dirty="0" smtClean="0"/>
              <a:t>То није кутлача, него </a:t>
            </a:r>
            <a:r>
              <a:rPr lang="sr-Cyrl-CS" sz="3400" dirty="0" err="1" smtClean="0"/>
              <a:t>наливача</a:t>
            </a:r>
            <a:r>
              <a:rPr lang="sr-Cyrl-CS" sz="3400" dirty="0" smtClean="0"/>
              <a:t>.</a:t>
            </a:r>
          </a:p>
          <a:p>
            <a:pPr>
              <a:spcBef>
                <a:spcPct val="0"/>
              </a:spcBef>
              <a:buNone/>
            </a:pPr>
            <a:r>
              <a:rPr lang="sr-Cyrl-CS" sz="3400" dirty="0" smtClean="0"/>
              <a:t>Гуске иду </a:t>
            </a:r>
            <a:r>
              <a:rPr lang="sr-Cyrl-CS" sz="3400" dirty="0" err="1" smtClean="0"/>
              <a:t>гускећи</a:t>
            </a:r>
            <a:r>
              <a:rPr lang="sr-Cyrl-CS" sz="3400" dirty="0" smtClean="0"/>
              <a:t>, а патке </a:t>
            </a:r>
            <a:r>
              <a:rPr lang="sr-Cyrl-CS" sz="3400" dirty="0" err="1" smtClean="0"/>
              <a:t>пачећи</a:t>
            </a:r>
            <a:r>
              <a:rPr lang="sr-Cyrl-CS" sz="3400" dirty="0" smtClean="0"/>
              <a:t>. </a:t>
            </a:r>
            <a:endParaRPr lang="en-US" sz="3400" dirty="0" smtClean="0"/>
          </a:p>
          <a:p>
            <a:pPr>
              <a:spcBef>
                <a:spcPct val="0"/>
              </a:spcBef>
              <a:buNone/>
            </a:pPr>
            <a:r>
              <a:rPr lang="sr-Cyrl-CS" sz="3400" dirty="0" smtClean="0"/>
              <a:t>Дрва се не цепају , него секирају. </a:t>
            </a:r>
            <a:endParaRPr lang="en-US" sz="3400" dirty="0" smtClean="0"/>
          </a:p>
          <a:p>
            <a:pPr>
              <a:spcBef>
                <a:spcPct val="0"/>
              </a:spcBef>
              <a:buNone/>
            </a:pPr>
            <a:r>
              <a:rPr lang="sr-Cyrl-CS" sz="3400" dirty="0" smtClean="0"/>
              <a:t>Нокти су на ногама, а </a:t>
            </a:r>
            <a:r>
              <a:rPr lang="sr-Cyrl-CS" sz="3400" dirty="0" err="1" smtClean="0"/>
              <a:t>рукти</a:t>
            </a:r>
            <a:r>
              <a:rPr lang="sr-Cyrl-CS" sz="3400" dirty="0" smtClean="0"/>
              <a:t> на рукама.</a:t>
            </a:r>
            <a:endParaRPr lang="sr-Latn-RS" sz="3400" dirty="0" smtClean="0"/>
          </a:p>
          <a:p>
            <a:pPr>
              <a:spcBef>
                <a:spcPct val="0"/>
              </a:spcBef>
              <a:buNone/>
            </a:pPr>
            <a:endParaRPr lang="sr-Cyrl-CS" sz="3400" dirty="0" smtClean="0"/>
          </a:p>
          <a:p>
            <a:pPr>
              <a:spcBef>
                <a:spcPct val="0"/>
              </a:spcBef>
            </a:pPr>
            <a:r>
              <a:rPr lang="sr-Cyrl-CS" sz="3400" dirty="0" smtClean="0">
                <a:effectLst>
                  <a:outerShdw blurRad="38100" dist="38100" dir="2700000" algn="tl">
                    <a:srgbClr val="000000">
                      <a:alpha val="43137"/>
                    </a:srgbClr>
                  </a:outerShdw>
                </a:effectLst>
              </a:rPr>
              <a:t>(према чекаоница) </a:t>
            </a:r>
            <a:r>
              <a:rPr lang="sr-Cyrl-CS" sz="3400" dirty="0" err="1" smtClean="0">
                <a:effectLst>
                  <a:outerShdw blurRad="38100" dist="38100" dir="2700000" algn="tl">
                    <a:srgbClr val="000000">
                      <a:alpha val="43137"/>
                    </a:srgbClr>
                  </a:outerShdw>
                </a:effectLst>
              </a:rPr>
              <a:t>бројаоница</a:t>
            </a:r>
            <a:r>
              <a:rPr lang="sr-Cyrl-CS" sz="3400" dirty="0" smtClean="0">
                <a:effectLst>
                  <a:outerShdw blurRad="38100" dist="38100" dir="2700000" algn="tl">
                    <a:srgbClr val="000000">
                      <a:alpha val="43137"/>
                    </a:srgbClr>
                  </a:outerShdw>
                </a:effectLst>
              </a:rPr>
              <a:t>, </a:t>
            </a:r>
            <a:r>
              <a:rPr lang="sr-Cyrl-CS" sz="3400" dirty="0" err="1" smtClean="0">
                <a:effectLst>
                  <a:outerShdw blurRad="38100" dist="38100" dir="2700000" algn="tl">
                    <a:srgbClr val="000000">
                      <a:alpha val="43137"/>
                    </a:srgbClr>
                  </a:outerShdw>
                </a:effectLst>
              </a:rPr>
              <a:t>гледаоница</a:t>
            </a:r>
            <a:r>
              <a:rPr lang="sr-Cyrl-CS" sz="3400" dirty="0" smtClean="0">
                <a:effectLst>
                  <a:outerShdw blurRad="38100" dist="38100" dir="2700000" algn="tl">
                    <a:srgbClr val="000000">
                      <a:alpha val="43137"/>
                    </a:srgbClr>
                  </a:outerShdw>
                </a:effectLst>
              </a:rPr>
              <a:t>, </a:t>
            </a:r>
            <a:r>
              <a:rPr lang="sr-Cyrl-CS" sz="3400" dirty="0" err="1" smtClean="0">
                <a:effectLst>
                  <a:outerShdw blurRad="38100" dist="38100" dir="2700000" algn="tl">
                    <a:srgbClr val="000000">
                      <a:alpha val="43137"/>
                    </a:srgbClr>
                  </a:outerShdw>
                </a:effectLst>
              </a:rPr>
              <a:t>ћутаоница</a:t>
            </a:r>
            <a:r>
              <a:rPr lang="sr-Cyrl-CS" sz="3400" dirty="0" smtClean="0">
                <a:effectLst>
                  <a:outerShdw blurRad="38100" dist="38100" dir="2700000" algn="tl">
                    <a:srgbClr val="000000">
                      <a:alpha val="43137"/>
                    </a:srgbClr>
                  </a:outerShdw>
                </a:effectLst>
              </a:rPr>
              <a:t>, </a:t>
            </a:r>
            <a:r>
              <a:rPr lang="sr-Cyrl-CS" sz="3400" dirty="0" err="1" smtClean="0">
                <a:effectLst>
                  <a:outerShdw blurRad="38100" dist="38100" dir="2700000" algn="tl">
                    <a:srgbClr val="000000">
                      <a:alpha val="43137"/>
                    </a:srgbClr>
                  </a:outerShdw>
                </a:effectLst>
              </a:rPr>
              <a:t>зеваоница</a:t>
            </a:r>
            <a:r>
              <a:rPr lang="sr-Cyrl-CS" sz="3400" dirty="0" smtClean="0">
                <a:effectLst>
                  <a:outerShdw blurRad="38100" dist="38100" dir="2700000" algn="tl">
                    <a:srgbClr val="000000">
                      <a:alpha val="43137"/>
                    </a:srgbClr>
                  </a:outerShdw>
                </a:effectLst>
              </a:rPr>
              <a:t>... </a:t>
            </a:r>
          </a:p>
          <a:p>
            <a:pPr>
              <a:spcBef>
                <a:spcPct val="0"/>
              </a:spcBef>
            </a:pPr>
            <a:endParaRPr lang="sr-Cyrl-CS" sz="3400" dirty="0" smtClean="0">
              <a:effectLst>
                <a:outerShdw blurRad="38100" dist="38100" dir="2700000" algn="tl">
                  <a:srgbClr val="000000">
                    <a:alpha val="43137"/>
                  </a:srgbClr>
                </a:outerShdw>
              </a:effectLst>
            </a:endParaRPr>
          </a:p>
          <a:p>
            <a:pPr>
              <a:spcBef>
                <a:spcPct val="0"/>
              </a:spcBef>
            </a:pPr>
            <a:r>
              <a:rPr lang="sr-Cyrl-CS" sz="3400" dirty="0" smtClean="0"/>
              <a:t>Стварају нове речи када су им постојеће неразумљиве:</a:t>
            </a:r>
          </a:p>
          <a:p>
            <a:pPr marL="0" indent="0">
              <a:spcBef>
                <a:spcPct val="0"/>
              </a:spcBef>
              <a:buNone/>
            </a:pPr>
            <a:endParaRPr lang="sr-Cyrl-CS" sz="3400" dirty="0" smtClean="0"/>
          </a:p>
          <a:p>
            <a:pPr>
              <a:spcBef>
                <a:spcPct val="0"/>
              </a:spcBef>
              <a:buNone/>
            </a:pPr>
            <a:r>
              <a:rPr lang="sr-Cyrl-CS" sz="3400" dirty="0" err="1" smtClean="0"/>
              <a:t>пауковина</a:t>
            </a:r>
            <a:r>
              <a:rPr lang="sr-Cyrl-CS" sz="3400" dirty="0" smtClean="0"/>
              <a:t>, </a:t>
            </a:r>
            <a:r>
              <a:rPr lang="sr-Cyrl-CS" sz="3400" dirty="0" err="1" smtClean="0"/>
              <a:t>копалица</a:t>
            </a:r>
            <a:r>
              <a:rPr lang="sr-Cyrl-CS" sz="3400" dirty="0" smtClean="0"/>
              <a:t>, </a:t>
            </a:r>
            <a:r>
              <a:rPr lang="sr-Cyrl-CS" sz="3400" dirty="0" err="1" smtClean="0"/>
              <a:t>рупилица</a:t>
            </a:r>
            <a:r>
              <a:rPr lang="sr-Cyrl-CS" sz="3400" dirty="0" smtClean="0"/>
              <a:t>, </a:t>
            </a:r>
            <a:r>
              <a:rPr lang="sr-Cyrl-CS" sz="3400" dirty="0" err="1" smtClean="0"/>
              <a:t>мазелин</a:t>
            </a:r>
            <a:r>
              <a:rPr lang="sr-Cyrl-CS" sz="3400" dirty="0" smtClean="0"/>
              <a:t>, </a:t>
            </a:r>
            <a:r>
              <a:rPr lang="sr-Cyrl-CS" sz="3400" dirty="0" err="1" smtClean="0"/>
              <a:t>вртилатор</a:t>
            </a:r>
            <a:endParaRPr lang="sr-Cyrl-RS" sz="3400" dirty="0"/>
          </a:p>
          <a:p>
            <a:pPr>
              <a:spcBef>
                <a:spcPct val="0"/>
              </a:spcBef>
              <a:buNone/>
            </a:pPr>
            <a:endParaRPr lang="sr-Cyrl-CS" sz="3400" dirty="0" smtClean="0">
              <a:effectLst>
                <a:outerShdw blurRad="38100" dist="38100" dir="2700000" algn="tl">
                  <a:srgbClr val="000000">
                    <a:alpha val="43137"/>
                  </a:srgbClr>
                </a:outerShdw>
              </a:effectLst>
            </a:endParaRPr>
          </a:p>
          <a:p>
            <a:pPr>
              <a:defRPr/>
            </a:pPr>
            <a:r>
              <a:rPr lang="sr-Cyrl-CS" sz="3400" dirty="0" smtClean="0">
                <a:effectLst>
                  <a:outerShdw blurRad="38100" dist="38100" dir="2700000" algn="tl">
                    <a:srgbClr val="000000">
                      <a:alpha val="43137"/>
                    </a:srgbClr>
                  </a:outerShdw>
                </a:effectLst>
              </a:rPr>
              <a:t>Залогај </a:t>
            </a:r>
            <a:r>
              <a:rPr lang="sr-Cyrl-CS" sz="3400" dirty="0">
                <a:effectLst>
                  <a:outerShdw blurRad="38100" dist="38100" dir="2700000" algn="tl">
                    <a:srgbClr val="000000">
                      <a:alpha val="43137"/>
                    </a:srgbClr>
                  </a:outerShdw>
                </a:effectLst>
              </a:rPr>
              <a:t>млека, гутљај </a:t>
            </a:r>
            <a:r>
              <a:rPr lang="sr-Cyrl-CS" sz="3400" dirty="0" smtClean="0">
                <a:effectLst>
                  <a:outerShdw blurRad="38100" dist="38100" dir="2700000" algn="tl">
                    <a:srgbClr val="000000">
                      <a:alpha val="43137"/>
                    </a:srgbClr>
                  </a:outerShdw>
                </a:effectLst>
              </a:rPr>
              <a:t>колача</a:t>
            </a:r>
          </a:p>
          <a:p>
            <a:pPr>
              <a:defRPr/>
            </a:pPr>
            <a:endParaRPr lang="en-US" sz="2200" dirty="0">
              <a:effectLst>
                <a:outerShdw blurRad="38100" dist="38100" dir="2700000" algn="tl">
                  <a:srgbClr val="000000">
                    <a:alpha val="43137"/>
                  </a:srgbClr>
                </a:outerShdw>
              </a:effectLst>
              <a:latin typeface="Times New Roman" panose="02020603050405020304" pitchFamily="18" charset="0"/>
            </a:endParaRPr>
          </a:p>
          <a:p>
            <a:pPr marL="0" indent="0">
              <a:spcBef>
                <a:spcPct val="0"/>
              </a:spcBef>
              <a:buNone/>
            </a:pPr>
            <a:r>
              <a:rPr lang="sr-Cyrl-CS" sz="2200" dirty="0" smtClean="0">
                <a:latin typeface="Times New Roman" panose="02020603050405020304" pitchFamily="18" charset="0"/>
              </a:rPr>
              <a:t> </a:t>
            </a:r>
            <a:endParaRPr lang="sr-Latn-RS" dirty="0"/>
          </a:p>
        </p:txBody>
      </p:sp>
    </p:spTree>
    <p:extLst>
      <p:ext uri="{BB962C8B-B14F-4D97-AF65-F5344CB8AC3E}">
        <p14:creationId xmlns:p14="http://schemas.microsoft.com/office/powerpoint/2010/main" val="332851406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accent1">
            <a:lumMod val="40000"/>
            <a:lumOff val="60000"/>
          </a:schemeClr>
        </a:solidFill>
        <a:effectLst/>
      </p:bgPr>
    </p:bg>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0" y="800100"/>
            <a:ext cx="10515600" cy="5376863"/>
          </a:xfrm>
        </p:spPr>
        <p:txBody>
          <a:bodyPr>
            <a:normAutofit fontScale="77500" lnSpcReduction="20000"/>
          </a:bodyPr>
          <a:lstStyle/>
          <a:p>
            <a:pPr>
              <a:spcBef>
                <a:spcPct val="0"/>
              </a:spcBef>
              <a:buNone/>
            </a:pPr>
            <a:r>
              <a:rPr lang="sr-Cyrl-BA" sz="2600" b="1" dirty="0"/>
              <a:t>Деца, као што каже Чуковски, приморавају </a:t>
            </a:r>
            <a:r>
              <a:rPr lang="sr-Cyrl-BA" sz="2600" b="1" dirty="0" err="1"/>
              <a:t>речи</a:t>
            </a:r>
            <a:r>
              <a:rPr lang="sr-Cyrl-BA" sz="2600" b="1" dirty="0"/>
              <a:t> да се </a:t>
            </a:r>
            <a:r>
              <a:rPr lang="sr-Cyrl-BA" sz="2600" b="1" dirty="0" err="1"/>
              <a:t>подчине</a:t>
            </a:r>
            <a:r>
              <a:rPr lang="sr-Cyrl-BA" sz="2600" b="1" dirty="0"/>
              <a:t> њиховој логици и </a:t>
            </a:r>
            <a:r>
              <a:rPr lang="sr-Cyrl-BA" sz="2600" b="1" dirty="0" err="1"/>
              <a:t>осећању</a:t>
            </a:r>
            <a:r>
              <a:rPr lang="sr-Cyrl-BA" sz="2600" b="1" dirty="0"/>
              <a:t> </a:t>
            </a:r>
            <a:r>
              <a:rPr lang="sr-Cyrl-BA" sz="2600" b="1" dirty="0" smtClean="0"/>
              <a:t>ствари.</a:t>
            </a:r>
            <a:endParaRPr lang="sr-Cyrl-CS" sz="2600" b="1" dirty="0" smtClean="0">
              <a:latin typeface="Times New Roman" panose="02020603050405020304" pitchFamily="18" charset="0"/>
            </a:endParaRPr>
          </a:p>
          <a:p>
            <a:pPr>
              <a:spcBef>
                <a:spcPct val="0"/>
              </a:spcBef>
            </a:pPr>
            <a:endParaRPr lang="sr-Cyrl-CS" sz="2000" b="1" dirty="0" smtClean="0">
              <a:latin typeface="Times New Roman" panose="02020603050405020304" pitchFamily="18" charset="0"/>
            </a:endParaRPr>
          </a:p>
          <a:p>
            <a:pPr>
              <a:spcBef>
                <a:spcPct val="0"/>
              </a:spcBef>
            </a:pPr>
            <a:r>
              <a:rPr lang="en-US" b="1" dirty="0" smtClean="0">
                <a:latin typeface="Times New Roman" panose="02020603050405020304" pitchFamily="18" charset="0"/>
              </a:rPr>
              <a:t> </a:t>
            </a:r>
            <a:r>
              <a:rPr lang="sr-Cyrl-CS" b="1" dirty="0" smtClean="0">
                <a:latin typeface="Times New Roman" panose="02020603050405020304" pitchFamily="18" charset="0"/>
              </a:rPr>
              <a:t>Деца најчешће стварају нове глаголе:</a:t>
            </a:r>
          </a:p>
          <a:p>
            <a:pPr marL="0" indent="0">
              <a:spcBef>
                <a:spcPct val="0"/>
              </a:spcBef>
              <a:buNone/>
            </a:pPr>
            <a:endParaRPr lang="sr-Cyrl-CS" b="1" i="1" dirty="0" smtClean="0">
              <a:latin typeface="Times New Roman" panose="02020603050405020304" pitchFamily="18" charset="0"/>
            </a:endParaRPr>
          </a:p>
          <a:p>
            <a:pPr>
              <a:spcBef>
                <a:spcPct val="0"/>
              </a:spcBef>
              <a:buNone/>
            </a:pPr>
            <a:r>
              <a:rPr lang="sr-Cyrl-CS" dirty="0" smtClean="0">
                <a:latin typeface="Times New Roman" panose="02020603050405020304" pitchFamily="18" charset="0"/>
              </a:rPr>
              <a:t>Сат </a:t>
            </a:r>
            <a:r>
              <a:rPr lang="sr-Cyrl-CS" dirty="0" err="1" smtClean="0">
                <a:latin typeface="Times New Roman" panose="02020603050405020304" pitchFamily="18" charset="0"/>
              </a:rPr>
              <a:t>сатика</a:t>
            </a:r>
            <a:r>
              <a:rPr lang="sr-Cyrl-CS" dirty="0" smtClean="0">
                <a:latin typeface="Times New Roman" panose="02020603050405020304" pitchFamily="18" charset="0"/>
              </a:rPr>
              <a:t>.</a:t>
            </a:r>
          </a:p>
          <a:p>
            <a:pPr>
              <a:spcBef>
                <a:spcPct val="0"/>
              </a:spcBef>
              <a:buNone/>
            </a:pPr>
            <a:r>
              <a:rPr lang="sr-Cyrl-CS" dirty="0" smtClean="0">
                <a:latin typeface="Times New Roman" panose="02020603050405020304" pitchFamily="18" charset="0"/>
              </a:rPr>
              <a:t> </a:t>
            </a:r>
            <a:r>
              <a:rPr lang="sr-Cyrl-CS" dirty="0" err="1" smtClean="0">
                <a:latin typeface="Times New Roman" panose="02020603050405020304" pitchFamily="18" charset="0"/>
              </a:rPr>
              <a:t>Освећкај</a:t>
            </a:r>
            <a:r>
              <a:rPr lang="sr-Cyrl-CS" dirty="0" smtClean="0">
                <a:latin typeface="Times New Roman" panose="02020603050405020304" pitchFamily="18" charset="0"/>
              </a:rPr>
              <a:t> ми јелку. </a:t>
            </a:r>
          </a:p>
          <a:p>
            <a:pPr>
              <a:spcBef>
                <a:spcPct val="0"/>
              </a:spcBef>
              <a:buNone/>
            </a:pPr>
            <a:r>
              <a:rPr lang="sr-Cyrl-CS" dirty="0" err="1" smtClean="0">
                <a:latin typeface="Times New Roman" panose="02020603050405020304" pitchFamily="18" charset="0"/>
              </a:rPr>
              <a:t>Одљускај</a:t>
            </a:r>
            <a:r>
              <a:rPr lang="sr-Cyrl-CS" dirty="0" smtClean="0">
                <a:latin typeface="Times New Roman" panose="02020603050405020304" pitchFamily="18" charset="0"/>
              </a:rPr>
              <a:t> јаје. </a:t>
            </a:r>
          </a:p>
          <a:p>
            <a:pPr>
              <a:spcBef>
                <a:spcPct val="0"/>
              </a:spcBef>
              <a:buNone/>
            </a:pPr>
            <a:r>
              <a:rPr lang="sr-Cyrl-CS" dirty="0" err="1" smtClean="0">
                <a:latin typeface="Times New Roman" panose="02020603050405020304" pitchFamily="18" charset="0"/>
              </a:rPr>
              <a:t>Зачекићај</a:t>
            </a:r>
            <a:r>
              <a:rPr lang="sr-Cyrl-CS" dirty="0" smtClean="0">
                <a:latin typeface="Times New Roman" panose="02020603050405020304" pitchFamily="18" charset="0"/>
              </a:rPr>
              <a:t> ексер. </a:t>
            </a:r>
          </a:p>
          <a:p>
            <a:pPr>
              <a:spcBef>
                <a:spcPct val="0"/>
              </a:spcBef>
              <a:buNone/>
            </a:pPr>
            <a:r>
              <a:rPr lang="sr-Cyrl-CS" dirty="0" smtClean="0">
                <a:latin typeface="Times New Roman" panose="02020603050405020304" pitchFamily="18" charset="0"/>
              </a:rPr>
              <a:t>Види како </a:t>
            </a:r>
            <a:r>
              <a:rPr lang="sr-Cyrl-CS" dirty="0" err="1" smtClean="0">
                <a:latin typeface="Times New Roman" panose="02020603050405020304" pitchFamily="18" charset="0"/>
              </a:rPr>
              <a:t>дланују</a:t>
            </a:r>
            <a:r>
              <a:rPr lang="sr-Cyrl-CS" dirty="0" smtClean="0">
                <a:latin typeface="Times New Roman" panose="02020603050405020304" pitchFamily="18" charset="0"/>
              </a:rPr>
              <a:t>. </a:t>
            </a:r>
          </a:p>
          <a:p>
            <a:pPr>
              <a:spcBef>
                <a:spcPct val="0"/>
              </a:spcBef>
              <a:buNone/>
            </a:pPr>
            <a:r>
              <a:rPr lang="sr-Cyrl-CS" dirty="0" smtClean="0">
                <a:latin typeface="Times New Roman" panose="02020603050405020304" pitchFamily="18" charset="0"/>
              </a:rPr>
              <a:t>Тата </a:t>
            </a:r>
            <a:r>
              <a:rPr lang="sr-Cyrl-CS" dirty="0" err="1" smtClean="0">
                <a:latin typeface="Times New Roman" panose="02020603050405020304" pitchFamily="18" charset="0"/>
              </a:rPr>
              <a:t>алоче</a:t>
            </a:r>
            <a:r>
              <a:rPr lang="sr-Cyrl-CS" dirty="0" smtClean="0">
                <a:latin typeface="Times New Roman" panose="02020603050405020304" pitchFamily="18" charset="0"/>
              </a:rPr>
              <a:t> на телефону.</a:t>
            </a:r>
          </a:p>
          <a:p>
            <a:pPr>
              <a:spcBef>
                <a:spcPct val="0"/>
              </a:spcBef>
              <a:buNone/>
            </a:pPr>
            <a:r>
              <a:rPr lang="sr-Cyrl-CS" dirty="0" smtClean="0">
                <a:latin typeface="Times New Roman" panose="02020603050405020304" pitchFamily="18" charset="0"/>
              </a:rPr>
              <a:t> Мама се љути, али се брзо </a:t>
            </a:r>
            <a:r>
              <a:rPr lang="sr-Cyrl-CS" dirty="0" err="1" smtClean="0">
                <a:latin typeface="Times New Roman" panose="02020603050405020304" pitchFamily="18" charset="0"/>
              </a:rPr>
              <a:t>удобрава</a:t>
            </a:r>
            <a:r>
              <a:rPr lang="sr-Cyrl-CS" dirty="0" smtClean="0">
                <a:latin typeface="Times New Roman" panose="02020603050405020304" pitchFamily="18" charset="0"/>
              </a:rPr>
              <a:t>. </a:t>
            </a:r>
          </a:p>
          <a:p>
            <a:pPr>
              <a:spcBef>
                <a:spcPct val="0"/>
              </a:spcBef>
              <a:buNone/>
            </a:pPr>
            <a:r>
              <a:rPr lang="sr-Cyrl-CS" dirty="0" smtClean="0">
                <a:latin typeface="Times New Roman" panose="02020603050405020304" pitchFamily="18" charset="0"/>
              </a:rPr>
              <a:t>Идем да </a:t>
            </a:r>
            <a:r>
              <a:rPr lang="sr-Cyrl-CS" dirty="0" err="1" smtClean="0">
                <a:latin typeface="Times New Roman" panose="02020603050405020304" pitchFamily="18" charset="0"/>
              </a:rPr>
              <a:t>лакуноћим</a:t>
            </a:r>
            <a:r>
              <a:rPr lang="sr-Cyrl-CS" dirty="0" smtClean="0">
                <a:latin typeface="Times New Roman" panose="02020603050405020304" pitchFamily="18" charset="0"/>
              </a:rPr>
              <a:t> мами. </a:t>
            </a:r>
          </a:p>
          <a:p>
            <a:pPr>
              <a:spcBef>
                <a:spcPct val="0"/>
              </a:spcBef>
              <a:buNone/>
            </a:pPr>
            <a:r>
              <a:rPr lang="sr-Cyrl-CS" dirty="0" err="1" smtClean="0">
                <a:latin typeface="Times New Roman" panose="02020603050405020304" pitchFamily="18" charset="0"/>
              </a:rPr>
              <a:t>Одмухујем</a:t>
            </a:r>
            <a:r>
              <a:rPr lang="sr-Cyrl-CS" dirty="0" smtClean="0">
                <a:latin typeface="Times New Roman" panose="02020603050405020304" pitchFamily="18" charset="0"/>
              </a:rPr>
              <a:t> се. </a:t>
            </a:r>
          </a:p>
          <a:p>
            <a:pPr>
              <a:spcBef>
                <a:spcPct val="0"/>
              </a:spcBef>
              <a:buNone/>
            </a:pPr>
            <a:r>
              <a:rPr lang="sr-Cyrl-CS" dirty="0" smtClean="0">
                <a:latin typeface="Times New Roman" panose="02020603050405020304" pitchFamily="18" charset="0"/>
              </a:rPr>
              <a:t>Баш сам се </a:t>
            </a:r>
            <a:r>
              <a:rPr lang="sr-Cyrl-CS" dirty="0" err="1" smtClean="0">
                <a:latin typeface="Times New Roman" panose="02020603050405020304" pitchFamily="18" charset="0"/>
              </a:rPr>
              <a:t>насупила</a:t>
            </a:r>
            <a:r>
              <a:rPr lang="sr-Cyrl-CS" dirty="0" smtClean="0">
                <a:latin typeface="Times New Roman" panose="02020603050405020304" pitchFamily="18" charset="0"/>
              </a:rPr>
              <a:t>.</a:t>
            </a:r>
            <a:endParaRPr lang="en-US" dirty="0" smtClean="0">
              <a:latin typeface="Times New Roman" panose="02020603050405020304" pitchFamily="18" charset="0"/>
            </a:endParaRPr>
          </a:p>
          <a:p>
            <a:pPr>
              <a:spcBef>
                <a:spcPct val="0"/>
              </a:spcBef>
              <a:buNone/>
            </a:pPr>
            <a:endParaRPr lang="sr-Cyrl-CS" sz="2000" b="1" dirty="0" smtClean="0">
              <a:latin typeface="Times New Roman" panose="02020603050405020304" pitchFamily="18" charset="0"/>
            </a:endParaRPr>
          </a:p>
          <a:p>
            <a:pPr>
              <a:spcBef>
                <a:spcPct val="0"/>
              </a:spcBef>
            </a:pPr>
            <a:r>
              <a:rPr lang="en-US" b="1" dirty="0" smtClean="0">
                <a:latin typeface="Times New Roman" panose="02020603050405020304" pitchFamily="18" charset="0"/>
              </a:rPr>
              <a:t> </a:t>
            </a:r>
            <a:r>
              <a:rPr lang="sr-Cyrl-CS" b="1" dirty="0" smtClean="0">
                <a:latin typeface="Times New Roman" panose="02020603050405020304" pitchFamily="18" charset="0"/>
              </a:rPr>
              <a:t>Именице које деца стварају најчешће именују предмете са становишта радње:</a:t>
            </a:r>
          </a:p>
          <a:p>
            <a:pPr marL="0" indent="0">
              <a:spcBef>
                <a:spcPct val="0"/>
              </a:spcBef>
              <a:buNone/>
            </a:pPr>
            <a:endParaRPr lang="sr-Cyrl-CS" b="1" i="1" dirty="0" smtClean="0">
              <a:latin typeface="Times New Roman" panose="02020603050405020304" pitchFamily="18" charset="0"/>
            </a:endParaRPr>
          </a:p>
          <a:p>
            <a:pPr>
              <a:spcBef>
                <a:spcPct val="0"/>
              </a:spcBef>
              <a:buNone/>
            </a:pPr>
            <a:r>
              <a:rPr lang="sr-Cyrl-CS" dirty="0" err="1" smtClean="0">
                <a:latin typeface="Times New Roman" panose="02020603050405020304" pitchFamily="18" charset="0"/>
              </a:rPr>
              <a:t>стругалица</a:t>
            </a:r>
            <a:r>
              <a:rPr lang="sr-Cyrl-CS" dirty="0" smtClean="0">
                <a:latin typeface="Times New Roman" panose="02020603050405020304" pitchFamily="18" charset="0"/>
              </a:rPr>
              <a:t>, </a:t>
            </a:r>
            <a:r>
              <a:rPr lang="sr-Cyrl-CS" dirty="0" err="1" smtClean="0">
                <a:latin typeface="Times New Roman" panose="02020603050405020304" pitchFamily="18" charset="0"/>
              </a:rPr>
              <a:t>копалица</a:t>
            </a:r>
            <a:r>
              <a:rPr lang="sr-Cyrl-CS" dirty="0" smtClean="0">
                <a:latin typeface="Times New Roman" panose="02020603050405020304" pitchFamily="18" charset="0"/>
              </a:rPr>
              <a:t>, </a:t>
            </a:r>
            <a:r>
              <a:rPr lang="sr-Cyrl-CS" dirty="0" err="1" smtClean="0">
                <a:latin typeface="Times New Roman" panose="02020603050405020304" pitchFamily="18" charset="0"/>
              </a:rPr>
              <a:t>лупалица</a:t>
            </a:r>
            <a:r>
              <a:rPr lang="sr-Cyrl-CS" dirty="0" smtClean="0">
                <a:latin typeface="Times New Roman" panose="02020603050405020304" pitchFamily="18" charset="0"/>
              </a:rPr>
              <a:t>, </a:t>
            </a:r>
            <a:r>
              <a:rPr lang="sr-Cyrl-CS" dirty="0" err="1" smtClean="0">
                <a:latin typeface="Times New Roman" panose="02020603050405020304" pitchFamily="18" charset="0"/>
              </a:rPr>
              <a:t>лизик</a:t>
            </a:r>
            <a:r>
              <a:rPr lang="sr-Cyrl-CS" dirty="0" smtClean="0">
                <a:latin typeface="Times New Roman" panose="02020603050405020304" pitchFamily="18" charset="0"/>
              </a:rPr>
              <a:t> (језик)</a:t>
            </a:r>
            <a:endParaRPr lang="en-US" dirty="0" smtClean="0">
              <a:latin typeface="Times New Roman" panose="02020603050405020304" pitchFamily="18" charset="0"/>
            </a:endParaRPr>
          </a:p>
          <a:p>
            <a:pPr>
              <a:spcBef>
                <a:spcPct val="0"/>
              </a:spcBef>
              <a:buNone/>
            </a:pPr>
            <a:endParaRPr lang="sr-Cyrl-CS" b="1" dirty="0" smtClean="0">
              <a:latin typeface="Times New Roman" panose="02020603050405020304" pitchFamily="18" charset="0"/>
            </a:endParaRPr>
          </a:p>
          <a:p>
            <a:pPr>
              <a:spcBef>
                <a:spcPct val="0"/>
              </a:spcBef>
            </a:pPr>
            <a:r>
              <a:rPr lang="sr-Cyrl-CS" b="1" dirty="0" smtClean="0">
                <a:latin typeface="Times New Roman" panose="02020603050405020304" pitchFamily="18" charset="0"/>
              </a:rPr>
              <a:t>И придеви се махом изводе од глагола:</a:t>
            </a:r>
          </a:p>
          <a:p>
            <a:pPr>
              <a:spcBef>
                <a:spcPct val="0"/>
              </a:spcBef>
            </a:pPr>
            <a:endParaRPr lang="sr-Cyrl-CS" b="1" i="1" dirty="0" smtClean="0">
              <a:latin typeface="Times New Roman" panose="02020603050405020304" pitchFamily="18" charset="0"/>
            </a:endParaRPr>
          </a:p>
          <a:p>
            <a:pPr>
              <a:spcBef>
                <a:spcPct val="0"/>
              </a:spcBef>
              <a:buNone/>
            </a:pPr>
            <a:r>
              <a:rPr lang="sr-Cyrl-CS" dirty="0" err="1" smtClean="0">
                <a:latin typeface="Times New Roman" panose="02020603050405020304" pitchFamily="18" charset="0"/>
              </a:rPr>
              <a:t>жуљеће</a:t>
            </a:r>
            <a:r>
              <a:rPr lang="sr-Cyrl-CS" dirty="0" smtClean="0">
                <a:latin typeface="Times New Roman" panose="02020603050405020304" pitchFamily="18" charset="0"/>
              </a:rPr>
              <a:t> ципеле, </a:t>
            </a:r>
            <a:r>
              <a:rPr lang="sr-Cyrl-CS" dirty="0" err="1" smtClean="0">
                <a:latin typeface="Times New Roman" panose="02020603050405020304" pitchFamily="18" charset="0"/>
              </a:rPr>
              <a:t>плашеће</a:t>
            </a:r>
            <a:r>
              <a:rPr lang="sr-Cyrl-CS" dirty="0" smtClean="0">
                <a:latin typeface="Times New Roman" panose="02020603050405020304" pitchFamily="18" charset="0"/>
              </a:rPr>
              <a:t> бајке, цркнута струја, кљујући петао, машући реп, и др. </a:t>
            </a:r>
            <a:endParaRPr lang="sr-Latn-RS" dirty="0"/>
          </a:p>
        </p:txBody>
      </p:sp>
    </p:spTree>
    <p:extLst>
      <p:ext uri="{BB962C8B-B14F-4D97-AF65-F5344CB8AC3E}">
        <p14:creationId xmlns:p14="http://schemas.microsoft.com/office/powerpoint/2010/main" val="85073607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accent1">
            <a:lumMod val="40000"/>
            <a:lumOff val="6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792163"/>
          </a:xfrm>
        </p:spPr>
        <p:txBody>
          <a:bodyPr>
            <a:normAutofit fontScale="90000"/>
          </a:bodyPr>
          <a:lstStyle/>
          <a:p>
            <a:r>
              <a:rPr lang="sr-Cyrl-RS" dirty="0" smtClean="0"/>
              <a:t>„</a:t>
            </a:r>
            <a:r>
              <a:rPr lang="sr-Cyrl-RS" sz="4000" dirty="0" smtClean="0"/>
              <a:t>Оловка пише срцем“ Б. Нешић, В. </a:t>
            </a:r>
            <a:r>
              <a:rPr lang="sr-Cyrl-RS" sz="4000" dirty="0" err="1" smtClean="0"/>
              <a:t>Рупник</a:t>
            </a:r>
            <a:r>
              <a:rPr lang="sr-Cyrl-RS" sz="4000" dirty="0" smtClean="0"/>
              <a:t>-Рачић</a:t>
            </a:r>
            <a:endParaRPr lang="sr-Latn-RS" sz="4000" dirty="0"/>
          </a:p>
        </p:txBody>
      </p:sp>
      <p:sp>
        <p:nvSpPr>
          <p:cNvPr id="3" name="Content Placeholder 2"/>
          <p:cNvSpPr>
            <a:spLocks noGrp="1"/>
          </p:cNvSpPr>
          <p:nvPr>
            <p:ph idx="1"/>
          </p:nvPr>
        </p:nvSpPr>
        <p:spPr>
          <a:xfrm>
            <a:off x="838200" y="1157288"/>
            <a:ext cx="10706100" cy="5114925"/>
          </a:xfrm>
        </p:spPr>
        <p:txBody>
          <a:bodyPr>
            <a:noAutofit/>
          </a:bodyPr>
          <a:lstStyle/>
          <a:p>
            <a:r>
              <a:rPr lang="sr-Latn-RS" sz="1400" dirty="0"/>
              <a:t>BEGUNAC   </a:t>
            </a:r>
            <a:r>
              <a:rPr lang="sr-Latn-RS" sz="1400" dirty="0" err="1"/>
              <a:t>Begunac</a:t>
            </a:r>
            <a:r>
              <a:rPr lang="sr-Latn-RS" sz="1400" dirty="0"/>
              <a:t> je neko veliko i krivo drvo.   Begunac je jedan što ima brkove.   To sam ja što sam krao jagode, pa sam posle bio begunac.   Begunac je ovca ili ovan kad mu se tako nadene ime.  </a:t>
            </a:r>
            <a:endParaRPr lang="sr-Cyrl-RS" sz="1400" dirty="0" smtClean="0"/>
          </a:p>
          <a:p>
            <a:r>
              <a:rPr lang="sr-Latn-RS" sz="1400" dirty="0" smtClean="0"/>
              <a:t>BUJICA</a:t>
            </a:r>
            <a:r>
              <a:rPr lang="sr-Latn-RS" sz="1400" dirty="0"/>
              <a:t>   </a:t>
            </a:r>
            <a:r>
              <a:rPr lang="sr-Latn-RS" sz="1400" dirty="0" err="1"/>
              <a:t>Bujica</a:t>
            </a:r>
            <a:r>
              <a:rPr lang="sr-Latn-RS" sz="1400" dirty="0"/>
              <a:t> je reka od buva.  </a:t>
            </a:r>
            <a:r>
              <a:rPr lang="sr-Latn-RS" sz="1400" dirty="0" smtClean="0"/>
              <a:t> </a:t>
            </a:r>
            <a:r>
              <a:rPr lang="sr-Latn-RS" sz="1400" dirty="0"/>
              <a:t>  Bujica je kad turiš kvasac negde da nabuja.     Što neko priča pa ne može da se zaustavi.    </a:t>
            </a:r>
            <a:endParaRPr lang="sr-Cyrl-RS" sz="1400" dirty="0" smtClean="0"/>
          </a:p>
          <a:p>
            <a:r>
              <a:rPr lang="sr-Latn-RS" sz="1400" dirty="0"/>
              <a:t>DOLETETI   To je kad se penješ na drvo, pa padneš </a:t>
            </a:r>
            <a:r>
              <a:rPr lang="sr-Latn-RS" sz="1400" dirty="0" err="1"/>
              <a:t>odozgore</a:t>
            </a:r>
            <a:r>
              <a:rPr lang="sr-Latn-RS" sz="1400" dirty="0"/>
              <a:t>, pa doleti tvoj roditelj, da te prebije što si se penjao</a:t>
            </a:r>
            <a:r>
              <a:rPr lang="sr-Latn-RS" sz="1400" dirty="0" smtClean="0"/>
              <a:t>.</a:t>
            </a:r>
            <a:endParaRPr lang="sr-Cyrl-RS" sz="1400" dirty="0" smtClean="0"/>
          </a:p>
          <a:p>
            <a:r>
              <a:rPr lang="sr-Latn-RS" sz="1400" dirty="0"/>
              <a:t>IZOBILJE   </a:t>
            </a:r>
            <a:r>
              <a:rPr lang="sr-Latn-RS" sz="1400" dirty="0" err="1"/>
              <a:t>Izobilje</a:t>
            </a:r>
            <a:r>
              <a:rPr lang="sr-Latn-RS" sz="1400" dirty="0"/>
              <a:t> je kada te izbiju na livadi.   Izobilje je što izbijemo nekom nešto iz glave.   Izobilje je što biju decu nekim </a:t>
            </a:r>
            <a:r>
              <a:rPr lang="sr-Latn-RS" sz="1400" dirty="0" smtClean="0"/>
              <a:t>biljem</a:t>
            </a:r>
            <a:r>
              <a:rPr lang="sr-Cyrl-RS" sz="1400" dirty="0" smtClean="0"/>
              <a:t>.</a:t>
            </a:r>
          </a:p>
          <a:p>
            <a:r>
              <a:rPr lang="sr-Latn-RS" sz="1400" dirty="0"/>
              <a:t>KAFA   To je jedno jelo za odrasle, služi za rastenje repova kod dece.   Kafu najviše izmišljaju gosti zato što oni dođu pa svašta izmišljaju. </a:t>
            </a:r>
            <a:endParaRPr lang="sr-Cyrl-RS" sz="1400" dirty="0" smtClean="0"/>
          </a:p>
          <a:p>
            <a:r>
              <a:rPr lang="sr-Latn-RS" sz="1400" dirty="0"/>
              <a:t>RIBLJE ULJE   Neću da ti kažem ništa zato što to nije lepo pitanje. Tako jedan sa naočarima pitao isto moju mamu i ona odmah rekla da nemamo više i onda on opet napisao a onda ona opet kupila i zato neću da ti kažem ništa.   To je što kad ti ga daju, moraš odmah da ga progutaš.   Ne daju ti da pljuneš a ne </a:t>
            </a:r>
            <a:r>
              <a:rPr lang="sr-Latn-RS" sz="1400" dirty="0" err="1"/>
              <a:t>moš</a:t>
            </a:r>
            <a:r>
              <a:rPr lang="sr-Latn-RS" sz="1400" dirty="0"/>
              <a:t> dugo da držiš u ustima   To je jedan mnogo glup zejtin zato što mu mnogo smrdi </a:t>
            </a:r>
            <a:r>
              <a:rPr lang="sr-Latn-RS" sz="1400" dirty="0" err="1"/>
              <a:t>ukusnost</a:t>
            </a:r>
            <a:r>
              <a:rPr lang="sr-Latn-RS" sz="1400" dirty="0"/>
              <a:t>.   Jeste ukusno je samo ja to više neću da </a:t>
            </a:r>
            <a:r>
              <a:rPr lang="sr-Latn-RS" sz="1400" dirty="0" smtClean="0"/>
              <a:t>pijem</a:t>
            </a:r>
            <a:r>
              <a:rPr lang="sr-Cyrl-RS" sz="1400" dirty="0" smtClean="0"/>
              <a:t>.</a:t>
            </a:r>
            <a:r>
              <a:rPr lang="sr-Latn-RS" sz="1400" dirty="0" smtClean="0"/>
              <a:t> </a:t>
            </a:r>
            <a:r>
              <a:rPr lang="sr-Latn-RS" sz="1400" dirty="0"/>
              <a:t>  To je što je pio Kraljević Marko kad je bio mali pa mu posle </a:t>
            </a:r>
            <a:r>
              <a:rPr lang="sr-Latn-RS" sz="1400" dirty="0" err="1"/>
              <a:t>porasto</a:t>
            </a:r>
            <a:r>
              <a:rPr lang="sr-Latn-RS" sz="1400" dirty="0"/>
              <a:t> buzdovan veliki i šarac mu </a:t>
            </a:r>
            <a:r>
              <a:rPr lang="sr-Latn-RS" sz="1400" dirty="0" err="1"/>
              <a:t>porasto</a:t>
            </a:r>
            <a:r>
              <a:rPr lang="sr-Latn-RS" sz="1400" dirty="0"/>
              <a:t> i svašta mu poraslo.   To svi pričaju da ima korisnost a niko neće da ga pije i svi ga daju meni kao da sam ja neko. </a:t>
            </a:r>
            <a:endParaRPr lang="sr-Cyrl-RS" sz="1400" dirty="0" smtClean="0"/>
          </a:p>
          <a:p>
            <a:r>
              <a:rPr lang="sr-Cyrl-RS" sz="1400" dirty="0" smtClean="0"/>
              <a:t>К</a:t>
            </a:r>
            <a:r>
              <a:rPr lang="sr-Latn-RS" sz="1400" dirty="0" smtClean="0"/>
              <a:t>akva </a:t>
            </a:r>
            <a:r>
              <a:rPr lang="sr-Latn-RS" sz="1400" dirty="0"/>
              <a:t>je razlika između </a:t>
            </a:r>
            <a:r>
              <a:rPr lang="sr-Latn-RS" sz="1400" b="1" dirty="0"/>
              <a:t>olovke </a:t>
            </a:r>
            <a:r>
              <a:rPr lang="sr-Latn-RS" sz="1400" dirty="0"/>
              <a:t>i </a:t>
            </a:r>
            <a:r>
              <a:rPr lang="sr-Latn-RS" sz="1400" b="1" dirty="0"/>
              <a:t>penkala</a:t>
            </a:r>
            <a:r>
              <a:rPr lang="sr-Latn-RS" sz="1400" dirty="0"/>
              <a:t>? Uzmite u obzir da su na ovo pitanje odgovarala deca pre nekoliko decenija.</a:t>
            </a:r>
          </a:p>
          <a:p>
            <a:pPr marL="0" indent="0">
              <a:buNone/>
            </a:pPr>
            <a:r>
              <a:rPr lang="sr-Latn-RS" sz="1400" dirty="0"/>
              <a:t>- mnogo je bolja olovka</a:t>
            </a:r>
            <a:br>
              <a:rPr lang="sr-Latn-RS" sz="1400" dirty="0"/>
            </a:br>
            <a:r>
              <a:rPr lang="sr-Latn-RS" sz="1400" dirty="0"/>
              <a:t>jer kad prekršiš olovku</a:t>
            </a:r>
            <a:br>
              <a:rPr lang="sr-Latn-RS" sz="1400" dirty="0"/>
            </a:br>
            <a:r>
              <a:rPr lang="sr-Latn-RS" sz="1400" dirty="0"/>
              <a:t>dobiješ dve olovke</a:t>
            </a:r>
            <a:br>
              <a:rPr lang="sr-Latn-RS" sz="1400" dirty="0"/>
            </a:br>
            <a:r>
              <a:rPr lang="sr-Latn-RS" sz="1400" dirty="0"/>
              <a:t>- kad skršiš penkalo</a:t>
            </a:r>
            <a:br>
              <a:rPr lang="sr-Latn-RS" sz="1400" dirty="0"/>
            </a:br>
            <a:r>
              <a:rPr lang="sr-Latn-RS" sz="1400" dirty="0"/>
              <a:t>dobiješ batine</a:t>
            </a:r>
            <a:br>
              <a:rPr lang="sr-Latn-RS" sz="1400" dirty="0"/>
            </a:br>
            <a:r>
              <a:rPr lang="sr-Latn-RS" sz="1400" dirty="0"/>
              <a:t>- penkalo piše mastilom</a:t>
            </a:r>
            <a:br>
              <a:rPr lang="sr-Latn-RS" sz="1400" dirty="0"/>
            </a:br>
            <a:r>
              <a:rPr lang="sr-Latn-RS" sz="1400" dirty="0"/>
              <a:t>a olovka srcem</a:t>
            </a:r>
            <a:br>
              <a:rPr lang="sr-Latn-RS" sz="1400" dirty="0"/>
            </a:br>
            <a:r>
              <a:rPr lang="sr-Latn-RS" sz="1400" dirty="0"/>
              <a:t/>
            </a:r>
            <a:br>
              <a:rPr lang="sr-Latn-RS" sz="1400" dirty="0"/>
            </a:br>
            <a:endParaRPr lang="sr-Latn-RS" sz="1400" dirty="0"/>
          </a:p>
        </p:txBody>
      </p:sp>
    </p:spTree>
    <p:extLst>
      <p:ext uri="{BB962C8B-B14F-4D97-AF65-F5344CB8AC3E}">
        <p14:creationId xmlns:p14="http://schemas.microsoft.com/office/powerpoint/2010/main" val="254991505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accent1">
            <a:lumMod val="40000"/>
            <a:lumOff val="6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677863"/>
          </a:xfrm>
        </p:spPr>
        <p:txBody>
          <a:bodyPr>
            <a:normAutofit/>
          </a:bodyPr>
          <a:lstStyle/>
          <a:p>
            <a:r>
              <a:rPr lang="sr-Cyrl-RS" sz="2800" dirty="0" smtClean="0"/>
              <a:t>Како подстицати дечје вербално стваралаштво кроз игру?</a:t>
            </a:r>
            <a:endParaRPr lang="sr-Latn-RS" sz="2800" dirty="0"/>
          </a:p>
        </p:txBody>
      </p:sp>
      <p:sp>
        <p:nvSpPr>
          <p:cNvPr id="3" name="Content Placeholder 2"/>
          <p:cNvSpPr>
            <a:spLocks noGrp="1"/>
          </p:cNvSpPr>
          <p:nvPr>
            <p:ph idx="1"/>
          </p:nvPr>
        </p:nvSpPr>
        <p:spPr>
          <a:xfrm>
            <a:off x="838200" y="1042988"/>
            <a:ext cx="10515600" cy="5133975"/>
          </a:xfrm>
        </p:spPr>
        <p:txBody>
          <a:bodyPr>
            <a:normAutofit fontScale="92500"/>
          </a:bodyPr>
          <a:lstStyle/>
          <a:p>
            <a:r>
              <a:rPr lang="sr-Cyrl-BA" dirty="0"/>
              <a:t>У подстицању </a:t>
            </a:r>
            <a:r>
              <a:rPr lang="sr-Cyrl-BA" dirty="0" err="1"/>
              <a:t>дечјег</a:t>
            </a:r>
            <a:r>
              <a:rPr lang="sr-Cyrl-BA" dirty="0"/>
              <a:t> језичког стваралаштва треба </a:t>
            </a:r>
            <a:r>
              <a:rPr lang="sr-Cyrl-BA" dirty="0" smtClean="0"/>
              <a:t>свакодневно </a:t>
            </a:r>
            <a:r>
              <a:rPr lang="sr-Cyrl-BA" dirty="0"/>
              <a:t>неговати перцептивне способности </a:t>
            </a:r>
            <a:r>
              <a:rPr lang="sr-Cyrl-BA" dirty="0" err="1"/>
              <a:t>детета</a:t>
            </a:r>
            <a:r>
              <a:rPr lang="sr-Cyrl-BA" dirty="0"/>
              <a:t>, тј. упућивати га да уочи, види, а не само гледа, да чује, а не само да </a:t>
            </a:r>
            <a:r>
              <a:rPr lang="sr-Cyrl-BA" dirty="0" smtClean="0"/>
              <a:t>слуша. </a:t>
            </a:r>
          </a:p>
          <a:p>
            <a:r>
              <a:rPr lang="sr-Cyrl-BA" dirty="0" smtClean="0"/>
              <a:t>Потребно </a:t>
            </a:r>
            <a:r>
              <a:rPr lang="sr-Cyrl-BA" dirty="0"/>
              <a:t>је организовати игре у којима ће деца своје </a:t>
            </a:r>
            <a:r>
              <a:rPr lang="sr-Cyrl-BA" dirty="0" err="1"/>
              <a:t>приповедачке</a:t>
            </a:r>
            <a:r>
              <a:rPr lang="sr-Cyrl-BA" dirty="0"/>
              <a:t> способности развијати. Тако, на </a:t>
            </a:r>
            <a:r>
              <a:rPr lang="sr-Cyrl-BA" dirty="0" err="1"/>
              <a:t>пример</a:t>
            </a:r>
            <a:r>
              <a:rPr lang="sr-Cyrl-BA" dirty="0"/>
              <a:t>, стварање приче на основу слика може се </a:t>
            </a:r>
            <a:r>
              <a:rPr lang="sr-Cyrl-BA" dirty="0" err="1"/>
              <a:t>применити</a:t>
            </a:r>
            <a:r>
              <a:rPr lang="sr-Cyrl-BA" dirty="0"/>
              <a:t> на све </a:t>
            </a:r>
            <a:r>
              <a:rPr lang="sr-Cyrl-BA" dirty="0" smtClean="0"/>
              <a:t>узрасте.</a:t>
            </a:r>
            <a:r>
              <a:rPr lang="sr-Cyrl-BA" dirty="0"/>
              <a:t> </a:t>
            </a:r>
            <a:r>
              <a:rPr lang="sr-Cyrl-BA" dirty="0" smtClean="0"/>
              <a:t>Затим и имагинативне </a:t>
            </a:r>
            <a:r>
              <a:rPr lang="sr-Cyrl-BA" dirty="0"/>
              <a:t>говорне креације – причу на нивоу групе деце. </a:t>
            </a:r>
            <a:endParaRPr lang="sr-Cyrl-BA" dirty="0" smtClean="0"/>
          </a:p>
          <a:p>
            <a:r>
              <a:rPr lang="sr-Cyrl-BA" dirty="0"/>
              <a:t>Коришћењем креативних модела језичких игара, као што су традиционалне: надмудривање, доскочице, </a:t>
            </a:r>
            <a:r>
              <a:rPr lang="sr-Cyrl-BA" dirty="0" err="1"/>
              <a:t>ређалице</a:t>
            </a:r>
            <a:r>
              <a:rPr lang="sr-Cyrl-BA" dirty="0"/>
              <a:t> и др. могуће је подстаћи стварање нових говорних игара</a:t>
            </a:r>
            <a:r>
              <a:rPr lang="sr-Cyrl-BA" dirty="0" smtClean="0"/>
              <a:t>.</a:t>
            </a:r>
          </a:p>
          <a:p>
            <a:r>
              <a:rPr lang="sr-Cyrl-BA" dirty="0" smtClean="0"/>
              <a:t> </a:t>
            </a:r>
            <a:r>
              <a:rPr lang="sr-Cyrl-BA" dirty="0"/>
              <a:t>Све може бити мотив и повод за говорну игру: од личног доживљаја </a:t>
            </a:r>
            <a:r>
              <a:rPr lang="sr-Cyrl-BA" dirty="0" err="1"/>
              <a:t>детета</a:t>
            </a:r>
            <a:r>
              <a:rPr lang="sr-Cyrl-BA" dirty="0"/>
              <a:t> до позоришних представа и омиљених књижевних текстова, како би се неговали сви стваралачки потенцијали </a:t>
            </a:r>
            <a:r>
              <a:rPr lang="sr-Cyrl-BA" dirty="0" err="1" smtClean="0"/>
              <a:t>детета</a:t>
            </a:r>
            <a:r>
              <a:rPr lang="sr-Cyrl-BA" dirty="0" smtClean="0"/>
              <a:t>.</a:t>
            </a:r>
          </a:p>
          <a:p>
            <a:endParaRPr lang="sr-Cyrl-BA" dirty="0" smtClean="0"/>
          </a:p>
          <a:p>
            <a:endParaRPr lang="sr-Latn-RS" dirty="0"/>
          </a:p>
        </p:txBody>
      </p:sp>
    </p:spTree>
    <p:extLst>
      <p:ext uri="{BB962C8B-B14F-4D97-AF65-F5344CB8AC3E}">
        <p14:creationId xmlns:p14="http://schemas.microsoft.com/office/powerpoint/2010/main" val="86934427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accent1">
            <a:lumMod val="40000"/>
            <a:lumOff val="6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692150"/>
          </a:xfrm>
        </p:spPr>
        <p:txBody>
          <a:bodyPr>
            <a:normAutofit/>
          </a:bodyPr>
          <a:lstStyle/>
          <a:p>
            <a:r>
              <a:rPr lang="sr-Cyrl-RS" sz="2400" dirty="0" smtClean="0">
                <a:latin typeface="Calibri" panose="020F0502020204030204" pitchFamily="34" charset="0"/>
              </a:rPr>
              <a:t>Примери </a:t>
            </a:r>
            <a:r>
              <a:rPr lang="sr-Cyrl-RS" sz="2400" dirty="0" err="1" smtClean="0">
                <a:latin typeface="Calibri" panose="020F0502020204030204" pitchFamily="34" charset="0"/>
              </a:rPr>
              <a:t>разбрајалица</a:t>
            </a:r>
            <a:r>
              <a:rPr lang="sr-Cyrl-RS" sz="2400" dirty="0" smtClean="0">
                <a:latin typeface="Calibri" panose="020F0502020204030204" pitchFamily="34" charset="0"/>
              </a:rPr>
              <a:t> као фонолошких игара:</a:t>
            </a:r>
            <a:endParaRPr lang="sr-Latn-RS" sz="2400" dirty="0"/>
          </a:p>
        </p:txBody>
      </p:sp>
      <p:sp>
        <p:nvSpPr>
          <p:cNvPr id="4" name="Content Placeholder 2"/>
          <p:cNvSpPr>
            <a:spLocks noGrp="1"/>
          </p:cNvSpPr>
          <p:nvPr>
            <p:ph idx="1"/>
          </p:nvPr>
        </p:nvSpPr>
        <p:spPr>
          <a:xfrm>
            <a:off x="838200" y="1243013"/>
            <a:ext cx="10515600" cy="4933950"/>
          </a:xfrm>
        </p:spPr>
        <p:txBody>
          <a:bodyPr>
            <a:normAutofit/>
          </a:bodyPr>
          <a:lstStyle/>
          <a:p>
            <a:pPr marL="0" indent="0">
              <a:buNone/>
            </a:pPr>
            <a:r>
              <a:rPr lang="sr-Cyrl-CS" sz="1600" dirty="0">
                <a:latin typeface="Calibri" panose="020F0502020204030204" pitchFamily="34" charset="0"/>
              </a:rPr>
              <a:t>ЕЛЕМ                                       БУМБАР                      </a:t>
            </a:r>
            <a:r>
              <a:rPr lang="sr-Cyrl-CS" sz="1600" dirty="0" smtClean="0">
                <a:latin typeface="Calibri" panose="020F0502020204030204" pitchFamily="34" charset="0"/>
              </a:rPr>
              <a:t>    </a:t>
            </a:r>
            <a:r>
              <a:rPr lang="sr-Cyrl-CS" sz="1600" dirty="0">
                <a:latin typeface="Calibri" panose="020F0502020204030204" pitchFamily="34" charset="0"/>
              </a:rPr>
              <a:t>ЕН                                         ЕДЕМ</a:t>
            </a:r>
            <a:endParaRPr lang="sr-Latn-RS" sz="1600" dirty="0">
              <a:latin typeface="Calibri" panose="020F0502020204030204" pitchFamily="34" charset="0"/>
            </a:endParaRPr>
          </a:p>
          <a:p>
            <a:pPr marL="0" indent="0">
              <a:buNone/>
            </a:pPr>
            <a:r>
              <a:rPr lang="sr-Cyrl-CS" sz="1600" dirty="0">
                <a:latin typeface="Calibri" panose="020F0502020204030204" pitchFamily="34" charset="0"/>
              </a:rPr>
              <a:t> </a:t>
            </a:r>
            <a:endParaRPr lang="sr-Latn-RS" sz="1600" dirty="0">
              <a:latin typeface="Calibri" panose="020F0502020204030204" pitchFamily="34" charset="0"/>
            </a:endParaRPr>
          </a:p>
          <a:p>
            <a:pPr marL="0" indent="0">
              <a:buNone/>
            </a:pPr>
            <a:r>
              <a:rPr lang="sr-Cyrl-CS" sz="1600" dirty="0">
                <a:latin typeface="Calibri" panose="020F0502020204030204" pitchFamily="34" charset="0"/>
              </a:rPr>
              <a:t>Елем                                         Бумбар                            </a:t>
            </a:r>
            <a:r>
              <a:rPr lang="sr-Cyrl-CS" sz="1600" dirty="0" smtClean="0">
                <a:latin typeface="Calibri" panose="020F0502020204030204" pitchFamily="34" charset="0"/>
              </a:rPr>
              <a:t> </a:t>
            </a:r>
            <a:r>
              <a:rPr lang="sr-Cyrl-CS" sz="1600" dirty="0" err="1" smtClean="0">
                <a:latin typeface="Calibri" panose="020F0502020204030204" pitchFamily="34" charset="0"/>
              </a:rPr>
              <a:t>Ен</a:t>
            </a:r>
            <a:r>
              <a:rPr lang="sr-Cyrl-CS" sz="1600" dirty="0" smtClean="0">
                <a:latin typeface="Calibri" panose="020F0502020204030204" pitchFamily="34" charset="0"/>
              </a:rPr>
              <a:t>                                       </a:t>
            </a:r>
            <a:r>
              <a:rPr lang="sr-Cyrl-CS" sz="1600" dirty="0" err="1">
                <a:latin typeface="Calibri" panose="020F0502020204030204" pitchFamily="34" charset="0"/>
              </a:rPr>
              <a:t>Едем</a:t>
            </a:r>
            <a:endParaRPr lang="sr-Latn-RS" sz="1600" dirty="0">
              <a:latin typeface="Calibri" panose="020F0502020204030204" pitchFamily="34" charset="0"/>
            </a:endParaRPr>
          </a:p>
          <a:p>
            <a:pPr marL="0" indent="0">
              <a:buNone/>
            </a:pPr>
            <a:r>
              <a:rPr lang="sr-Cyrl-CS" sz="1600" dirty="0" err="1">
                <a:latin typeface="Calibri" panose="020F0502020204030204" pitchFamily="34" charset="0"/>
              </a:rPr>
              <a:t>белем</a:t>
            </a:r>
            <a:r>
              <a:rPr lang="sr-Cyrl-CS" sz="1600" dirty="0">
                <a:latin typeface="Calibri" panose="020F0502020204030204" pitchFamily="34" charset="0"/>
              </a:rPr>
              <a:t>                                       </a:t>
            </a:r>
            <a:r>
              <a:rPr lang="sr-Cyrl-CS" sz="1600" dirty="0" err="1">
                <a:latin typeface="Calibri" panose="020F0502020204030204" pitchFamily="34" charset="0"/>
              </a:rPr>
              <a:t>делипар</a:t>
            </a:r>
            <a:r>
              <a:rPr lang="sr-Cyrl-CS" sz="1600" dirty="0">
                <a:latin typeface="Calibri" panose="020F0502020204030204" pitchFamily="34" charset="0"/>
              </a:rPr>
              <a:t>                          тен                                     бадем</a:t>
            </a:r>
            <a:endParaRPr lang="sr-Latn-RS" sz="1600" dirty="0">
              <a:latin typeface="Calibri" panose="020F0502020204030204" pitchFamily="34" charset="0"/>
            </a:endParaRPr>
          </a:p>
          <a:p>
            <a:pPr marL="0" indent="0">
              <a:buNone/>
            </a:pPr>
            <a:r>
              <a:rPr lang="sr-Cyrl-CS" sz="1600" dirty="0" err="1">
                <a:latin typeface="Calibri" panose="020F0502020204030204" pitchFamily="34" charset="0"/>
              </a:rPr>
              <a:t>бембелија</a:t>
            </a:r>
            <a:r>
              <a:rPr lang="sr-Cyrl-CS" sz="1600" dirty="0">
                <a:latin typeface="Calibri" panose="020F0502020204030204" pitchFamily="34" charset="0"/>
              </a:rPr>
              <a:t>                               сео цар                             </a:t>
            </a:r>
            <a:r>
              <a:rPr lang="sr-Cyrl-CS" sz="1600" dirty="0" err="1">
                <a:latin typeface="Calibri" panose="020F0502020204030204" pitchFamily="34" charset="0"/>
              </a:rPr>
              <a:t>тини</a:t>
            </a:r>
            <a:r>
              <a:rPr lang="sr-Cyrl-CS" sz="1600" dirty="0">
                <a:latin typeface="Calibri" panose="020F0502020204030204" pitchFamily="34" charset="0"/>
              </a:rPr>
              <a:t>                                  </a:t>
            </a:r>
            <a:r>
              <a:rPr lang="sr-Cyrl-CS" sz="1600" dirty="0" err="1">
                <a:latin typeface="Calibri" panose="020F0502020204030204" pitchFamily="34" charset="0"/>
              </a:rPr>
              <a:t>бембарише</a:t>
            </a:r>
            <a:endParaRPr lang="sr-Latn-RS" sz="1600" dirty="0">
              <a:latin typeface="Calibri" panose="020F0502020204030204" pitchFamily="34" charset="0"/>
            </a:endParaRPr>
          </a:p>
          <a:p>
            <a:pPr marL="0" indent="0">
              <a:buNone/>
            </a:pPr>
            <a:r>
              <a:rPr lang="sr-Cyrl-CS" sz="1600" dirty="0" err="1">
                <a:latin typeface="Calibri" panose="020F0502020204030204" pitchFamily="34" charset="0"/>
              </a:rPr>
              <a:t>тишли</a:t>
            </a:r>
            <a:r>
              <a:rPr lang="sr-Cyrl-CS" sz="1600" dirty="0">
                <a:latin typeface="Calibri" panose="020F0502020204030204" pitchFamily="34" charset="0"/>
              </a:rPr>
              <a:t>                                       на кантар                         </a:t>
            </a:r>
            <a:r>
              <a:rPr lang="sr-Cyrl-CS" sz="1600" dirty="0" err="1">
                <a:latin typeface="Calibri" panose="020F0502020204030204" pitchFamily="34" charset="0"/>
              </a:rPr>
              <a:t>саварака</a:t>
            </a:r>
            <a:r>
              <a:rPr lang="sr-Cyrl-CS" sz="1600" dirty="0">
                <a:latin typeface="Calibri" panose="020F0502020204030204" pitchFamily="34" charset="0"/>
              </a:rPr>
              <a:t>                           мајстори</a:t>
            </a:r>
            <a:endParaRPr lang="sr-Latn-RS" sz="1600" dirty="0">
              <a:latin typeface="Calibri" panose="020F0502020204030204" pitchFamily="34" charset="0"/>
            </a:endParaRPr>
          </a:p>
          <a:p>
            <a:pPr marL="0" indent="0">
              <a:buNone/>
            </a:pPr>
            <a:r>
              <a:rPr lang="sr-Cyrl-CS" sz="1600" dirty="0">
                <a:latin typeface="Calibri" panose="020F0502020204030204" pitchFamily="34" charset="0"/>
              </a:rPr>
              <a:t>кућу                                          </a:t>
            </a:r>
            <a:r>
              <a:rPr lang="sr-Cyrl-CS" sz="1600" dirty="0" err="1">
                <a:latin typeface="Calibri" panose="020F0502020204030204" pitchFamily="34" charset="0"/>
              </a:rPr>
              <a:t>жарипан</a:t>
            </a:r>
            <a:r>
              <a:rPr lang="sr-Cyrl-CS" sz="1600" dirty="0">
                <a:latin typeface="Calibri" panose="020F0502020204030204" pitchFamily="34" charset="0"/>
              </a:rPr>
              <a:t>                           тика                                   кућу</a:t>
            </a:r>
            <a:endParaRPr lang="sr-Latn-RS" sz="1600" dirty="0">
              <a:latin typeface="Calibri" panose="020F0502020204030204" pitchFamily="34" charset="0"/>
            </a:endParaRPr>
          </a:p>
          <a:p>
            <a:pPr marL="0" indent="0">
              <a:buNone/>
            </a:pPr>
            <a:r>
              <a:rPr lang="sr-Cyrl-CS" sz="1600" dirty="0" err="1">
                <a:latin typeface="Calibri" panose="020F0502020204030204" pitchFamily="34" charset="0"/>
              </a:rPr>
              <a:t>талалија</a:t>
            </a:r>
            <a:r>
              <a:rPr lang="sr-Cyrl-CS" sz="1600" dirty="0">
                <a:latin typeface="Calibri" panose="020F0502020204030204" pitchFamily="34" charset="0"/>
              </a:rPr>
              <a:t>                                   пеливан                            така                                   начинише</a:t>
            </a:r>
            <a:endParaRPr lang="sr-Latn-RS" sz="1600" dirty="0">
              <a:latin typeface="Calibri" panose="020F0502020204030204" pitchFamily="34" charset="0"/>
            </a:endParaRPr>
          </a:p>
          <a:p>
            <a:pPr marL="0" indent="0">
              <a:buNone/>
            </a:pPr>
            <a:r>
              <a:rPr lang="sr-Cyrl-CS" sz="1600" dirty="0" err="1">
                <a:latin typeface="Calibri" panose="020F0502020204030204" pitchFamily="34" charset="0"/>
              </a:rPr>
              <a:t>олма</a:t>
            </a:r>
            <a:r>
              <a:rPr lang="sr-Cyrl-CS" sz="1600" dirty="0">
                <a:latin typeface="Calibri" panose="020F0502020204030204" pitchFamily="34" charset="0"/>
              </a:rPr>
              <a:t>                                         мерили га                         </a:t>
            </a:r>
            <a:r>
              <a:rPr lang="sr-Cyrl-CS" sz="1600" dirty="0" err="1">
                <a:latin typeface="Calibri" panose="020F0502020204030204" pitchFamily="34" charset="0"/>
              </a:rPr>
              <a:t>елен</a:t>
            </a:r>
            <a:r>
              <a:rPr lang="sr-Cyrl-CS" sz="1600" dirty="0">
                <a:latin typeface="Calibri" panose="020F0502020204030204" pitchFamily="34" charset="0"/>
              </a:rPr>
              <a:t>                                  </a:t>
            </a:r>
            <a:r>
              <a:rPr lang="sr-Cyrl-CS" sz="1600" dirty="0" err="1">
                <a:latin typeface="Calibri" panose="020F0502020204030204" pitchFamily="34" charset="0"/>
              </a:rPr>
              <a:t>окма</a:t>
            </a:r>
            <a:endParaRPr lang="sr-Latn-RS" sz="1600" dirty="0">
              <a:latin typeface="Calibri" panose="020F0502020204030204" pitchFamily="34" charset="0"/>
            </a:endParaRPr>
          </a:p>
          <a:p>
            <a:pPr marL="0" indent="0">
              <a:buNone/>
            </a:pPr>
            <a:r>
              <a:rPr lang="sr-Cyrl-CS" sz="1600" dirty="0">
                <a:latin typeface="Calibri" panose="020F0502020204030204" pitchFamily="34" charset="0"/>
              </a:rPr>
              <a:t>долма                                       по вас дан                        </a:t>
            </a:r>
            <a:r>
              <a:rPr lang="sr-Cyrl-CS" sz="1600" dirty="0" err="1">
                <a:latin typeface="Calibri" panose="020F0502020204030204" pitchFamily="34" charset="0"/>
              </a:rPr>
              <a:t>белен</a:t>
            </a:r>
            <a:r>
              <a:rPr lang="sr-Cyrl-CS" sz="1600" dirty="0">
                <a:latin typeface="Calibri" panose="020F0502020204030204" pitchFamily="34" charset="0"/>
              </a:rPr>
              <a:t>                                </a:t>
            </a:r>
            <a:r>
              <a:rPr lang="sr-Cyrl-CS" sz="1600" dirty="0" err="1">
                <a:latin typeface="Calibri" panose="020F0502020204030204" pitchFamily="34" charset="0"/>
              </a:rPr>
              <a:t>докма</a:t>
            </a:r>
            <a:endParaRPr lang="sr-Latn-RS" sz="1600" dirty="0">
              <a:latin typeface="Calibri" panose="020F0502020204030204" pitchFamily="34" charset="0"/>
            </a:endParaRPr>
          </a:p>
          <a:p>
            <a:pPr marL="0" indent="0">
              <a:buNone/>
            </a:pPr>
            <a:r>
              <a:rPr lang="sr-Cyrl-CS" sz="1600" dirty="0">
                <a:latin typeface="Calibri" panose="020F0502020204030204" pitchFamily="34" charset="0"/>
              </a:rPr>
              <a:t>велика                                      паде па се </a:t>
            </a:r>
            <a:r>
              <a:rPr lang="sr-Cyrl-CS" sz="1600" dirty="0" err="1">
                <a:latin typeface="Calibri" panose="020F0502020204030204" pitchFamily="34" charset="0"/>
              </a:rPr>
              <a:t>скљуси</a:t>
            </a:r>
            <a:r>
              <a:rPr lang="sr-Cyrl-CS" sz="1600" dirty="0">
                <a:latin typeface="Calibri" panose="020F0502020204030204" pitchFamily="34" charset="0"/>
              </a:rPr>
              <a:t>           </a:t>
            </a:r>
            <a:r>
              <a:rPr lang="sr-Cyrl-CS" sz="1600" dirty="0" err="1">
                <a:latin typeface="Calibri" panose="020F0502020204030204" pitchFamily="34" charset="0"/>
              </a:rPr>
              <a:t>буф</a:t>
            </a:r>
            <a:r>
              <a:rPr lang="sr-Cyrl-CS" sz="1600" dirty="0">
                <a:latin typeface="Calibri" panose="020F0502020204030204" pitchFamily="34" charset="0"/>
              </a:rPr>
              <a:t>                                   тиква</a:t>
            </a:r>
            <a:endParaRPr lang="sr-Latn-RS" sz="1600" dirty="0">
              <a:latin typeface="Calibri" panose="020F0502020204030204" pitchFamily="34" charset="0"/>
            </a:endParaRPr>
          </a:p>
          <a:p>
            <a:pPr marL="0" indent="0">
              <a:buNone/>
            </a:pPr>
            <a:r>
              <a:rPr lang="sr-Cyrl-CS" sz="1600" dirty="0">
                <a:latin typeface="Calibri" panose="020F0502020204030204" pitchFamily="34" charset="0"/>
              </a:rPr>
              <a:t>јабука.                                      и рече му                           </a:t>
            </a:r>
            <a:r>
              <a:rPr lang="sr-Cyrl-CS" sz="1600" dirty="0" err="1">
                <a:latin typeface="Calibri" panose="020F0502020204030204" pitchFamily="34" charset="0"/>
              </a:rPr>
              <a:t>триф</a:t>
            </a:r>
            <a:r>
              <a:rPr lang="sr-Cyrl-CS" sz="1600" dirty="0">
                <a:latin typeface="Calibri" panose="020F0502020204030204" pitchFamily="34" charset="0"/>
              </a:rPr>
              <a:t>                                 </a:t>
            </a:r>
            <a:r>
              <a:rPr lang="sr-Cyrl-CS" sz="1600" dirty="0" err="1">
                <a:latin typeface="Calibri" panose="020F0502020204030204" pitchFamily="34" charset="0"/>
              </a:rPr>
              <a:t>диква</a:t>
            </a:r>
            <a:endParaRPr lang="sr-Latn-RS" sz="1600" dirty="0">
              <a:latin typeface="Calibri" panose="020F0502020204030204" pitchFamily="34" charset="0"/>
            </a:endParaRPr>
          </a:p>
          <a:p>
            <a:pPr marL="0" indent="0">
              <a:buNone/>
            </a:pPr>
            <a:r>
              <a:rPr lang="sr-Cyrl-CS" sz="1600" dirty="0">
                <a:latin typeface="Calibri" panose="020F0502020204030204" pitchFamily="34" charset="0"/>
              </a:rPr>
              <a:t>                                                   ту си.                                   </a:t>
            </a:r>
            <a:r>
              <a:rPr lang="sr-Cyrl-CS" sz="1600" dirty="0" err="1">
                <a:latin typeface="Calibri" panose="020F0502020204030204" pitchFamily="34" charset="0"/>
              </a:rPr>
              <a:t>траф</a:t>
            </a:r>
            <a:r>
              <a:rPr lang="sr-Cyrl-CS" sz="1600" dirty="0">
                <a:latin typeface="Calibri" panose="020F0502020204030204" pitchFamily="34" charset="0"/>
              </a:rPr>
              <a:t>                                 златна</a:t>
            </a:r>
            <a:endParaRPr lang="sr-Latn-RS" sz="1600" dirty="0">
              <a:latin typeface="Calibri" panose="020F0502020204030204" pitchFamily="34" charset="0"/>
            </a:endParaRPr>
          </a:p>
          <a:p>
            <a:pPr marL="0" indent="0">
              <a:buNone/>
            </a:pPr>
            <a:r>
              <a:rPr lang="sr-Cyrl-CS" sz="1600" dirty="0">
                <a:latin typeface="Calibri" panose="020F0502020204030204" pitchFamily="34" charset="0"/>
              </a:rPr>
              <a:t>                                                                                                 </a:t>
            </a:r>
            <a:r>
              <a:rPr lang="sr-Cyrl-CS" sz="1600" dirty="0" err="1">
                <a:latin typeface="Calibri" panose="020F0502020204030204" pitchFamily="34" charset="0"/>
              </a:rPr>
              <a:t>труф</a:t>
            </a:r>
            <a:r>
              <a:rPr lang="sr-Cyrl-CS" sz="1600" dirty="0">
                <a:latin typeface="Calibri" panose="020F0502020204030204" pitchFamily="34" charset="0"/>
              </a:rPr>
              <a:t>.                                јабука.</a:t>
            </a:r>
            <a:endParaRPr lang="sr-Latn-RS" sz="1600" dirty="0">
              <a:latin typeface="Calibri" panose="020F0502020204030204" pitchFamily="34" charset="0"/>
            </a:endParaRPr>
          </a:p>
          <a:p>
            <a:pPr marL="0" indent="0">
              <a:buNone/>
            </a:pPr>
            <a:endParaRPr lang="sr-Latn-RS" sz="1600" dirty="0">
              <a:latin typeface="Calibri" panose="020F0502020204030204" pitchFamily="34" charset="0"/>
            </a:endParaRPr>
          </a:p>
        </p:txBody>
      </p:sp>
    </p:spTree>
    <p:extLst>
      <p:ext uri="{BB962C8B-B14F-4D97-AF65-F5344CB8AC3E}">
        <p14:creationId xmlns:p14="http://schemas.microsoft.com/office/powerpoint/2010/main" val="125603511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accent1">
            <a:lumMod val="40000"/>
            <a:lumOff val="60000"/>
          </a:schemeClr>
        </a:solidFill>
        <a:effectLst/>
      </p:bgPr>
    </p:bg>
    <p:spTree>
      <p:nvGrpSpPr>
        <p:cNvPr id="1" name=""/>
        <p:cNvGrpSpPr/>
        <p:nvPr/>
      </p:nvGrpSpPr>
      <p:grpSpPr>
        <a:xfrm>
          <a:off x="0" y="0"/>
          <a:ext cx="0" cy="0"/>
          <a:chOff x="0" y="0"/>
          <a:chExt cx="0" cy="0"/>
        </a:xfrm>
      </p:grpSpPr>
      <p:sp>
        <p:nvSpPr>
          <p:cNvPr id="15362" name="Title 1"/>
          <p:cNvSpPr>
            <a:spLocks noGrp="1"/>
          </p:cNvSpPr>
          <p:nvPr>
            <p:ph type="title"/>
          </p:nvPr>
        </p:nvSpPr>
        <p:spPr>
          <a:xfrm>
            <a:off x="838200" y="430214"/>
            <a:ext cx="10515600" cy="635000"/>
          </a:xfrm>
        </p:spPr>
        <p:txBody>
          <a:bodyPr/>
          <a:lstStyle/>
          <a:p>
            <a:r>
              <a:rPr lang="sr-Cyrl-CS" sz="2800" b="1" dirty="0"/>
              <a:t>Примери говорних игара у поезији за </a:t>
            </a:r>
            <a:r>
              <a:rPr lang="sr-Cyrl-CS" sz="2800" b="1" dirty="0" smtClean="0"/>
              <a:t>децу</a:t>
            </a:r>
            <a:r>
              <a:rPr lang="sr-Cyrl-RS" sz="2800" b="1" dirty="0" smtClean="0"/>
              <a:t> </a:t>
            </a:r>
            <a:r>
              <a:rPr lang="sr-Cyrl-RS" sz="2800" b="1" dirty="0" smtClean="0">
                <a:latin typeface="Calibri" panose="020F0502020204030204" pitchFamily="34" charset="0"/>
              </a:rPr>
              <a:t>Душка </a:t>
            </a:r>
            <a:r>
              <a:rPr lang="sr-Cyrl-RS" sz="2800" b="1" dirty="0">
                <a:latin typeface="Calibri" panose="020F0502020204030204" pitchFamily="34" charset="0"/>
              </a:rPr>
              <a:t>Радовића</a:t>
            </a:r>
            <a:endParaRPr lang="sr-Latn-RS" sz="2800" b="1" dirty="0">
              <a:latin typeface="Calibri" panose="020F0502020204030204" pitchFamily="34" charset="0"/>
            </a:endParaRPr>
          </a:p>
        </p:txBody>
      </p:sp>
      <p:sp>
        <p:nvSpPr>
          <p:cNvPr id="3" name="Content Placeholder 2"/>
          <p:cNvSpPr>
            <a:spLocks noGrp="1"/>
          </p:cNvSpPr>
          <p:nvPr>
            <p:ph idx="1"/>
          </p:nvPr>
        </p:nvSpPr>
        <p:spPr>
          <a:xfrm>
            <a:off x="838200" y="1000126"/>
            <a:ext cx="10515600" cy="5176837"/>
          </a:xfrm>
        </p:spPr>
        <p:txBody>
          <a:bodyPr/>
          <a:lstStyle/>
          <a:p>
            <a:pPr marL="0" indent="0">
              <a:buNone/>
              <a:defRPr/>
            </a:pPr>
            <a:r>
              <a:rPr lang="sr-Cyrl-CS" sz="1800" dirty="0">
                <a:latin typeface="Calibri" panose="020F0502020204030204" pitchFamily="34" charset="0"/>
              </a:rPr>
              <a:t> На пример, Радовић раставља речи на делове, дајући тим деловима самостално значење. У песми </a:t>
            </a:r>
            <a:r>
              <a:rPr lang="sr-Cyrl-CS" sz="1800" i="1" dirty="0">
                <a:latin typeface="Calibri" panose="020F0502020204030204" pitchFamily="34" charset="0"/>
              </a:rPr>
              <a:t>Х </a:t>
            </a:r>
            <a:r>
              <a:rPr lang="sr-Cyrl-CS" sz="1800" dirty="0">
                <a:latin typeface="Calibri" panose="020F0502020204030204" pitchFamily="34" charset="0"/>
              </a:rPr>
              <a:t>из </a:t>
            </a:r>
            <a:r>
              <a:rPr lang="sr-Cyrl-CS" sz="1800" i="1" dirty="0">
                <a:latin typeface="Calibri" panose="020F0502020204030204" pitchFamily="34" charset="0"/>
              </a:rPr>
              <a:t>Вукове азбуке</a:t>
            </a:r>
            <a:r>
              <a:rPr lang="sr-Cyrl-CS" sz="1800" dirty="0">
                <a:latin typeface="Calibri" panose="020F0502020204030204" pitchFamily="34" charset="0"/>
              </a:rPr>
              <a:t> у глаголима </a:t>
            </a:r>
            <a:r>
              <a:rPr lang="sr-Cyrl-CS" sz="1800" b="1" dirty="0">
                <a:latin typeface="Calibri" panose="020F0502020204030204" pitchFamily="34" charset="0"/>
              </a:rPr>
              <a:t>предахнути, уздахнути, пресахнути</a:t>
            </a:r>
            <a:r>
              <a:rPr lang="sr-Cyrl-CS" sz="1800" dirty="0">
                <a:latin typeface="Calibri" panose="020F0502020204030204" pitchFamily="34" charset="0"/>
              </a:rPr>
              <a:t>, Радовић открива и истиче узвик </a:t>
            </a:r>
            <a:r>
              <a:rPr lang="sr-Cyrl-CS" sz="1800" b="1" dirty="0">
                <a:latin typeface="Calibri" panose="020F0502020204030204" pitchFamily="34" charset="0"/>
              </a:rPr>
              <a:t>ах</a:t>
            </a:r>
            <a:r>
              <a:rPr lang="sr-Cyrl-CS" sz="1800" dirty="0" smtClean="0">
                <a:latin typeface="Calibri" panose="020F0502020204030204" pitchFamily="34" charset="0"/>
              </a:rPr>
              <a:t>:</a:t>
            </a:r>
            <a:endParaRPr lang="sr-Latn-RS" sz="1800" dirty="0">
              <a:latin typeface="Calibri" panose="020F0502020204030204" pitchFamily="34" charset="0"/>
            </a:endParaRPr>
          </a:p>
          <a:p>
            <a:pPr marL="0" indent="0">
              <a:buNone/>
              <a:defRPr/>
            </a:pPr>
            <a:endParaRPr lang="sr-Cyrl-CS" sz="1800" dirty="0">
              <a:latin typeface="Calibri" panose="020F0502020204030204" pitchFamily="34" charset="0"/>
            </a:endParaRPr>
          </a:p>
          <a:p>
            <a:pPr marL="0" indent="0">
              <a:buNone/>
              <a:defRPr/>
            </a:pPr>
            <a:r>
              <a:rPr lang="sr-Cyrl-CS" sz="1800" dirty="0" smtClean="0">
                <a:latin typeface="Calibri" panose="020F0502020204030204" pitchFamily="34" charset="0"/>
              </a:rPr>
              <a:t>Прича</a:t>
            </a:r>
            <a:r>
              <a:rPr lang="sr-Cyrl-CS" sz="1800" dirty="0">
                <a:latin typeface="Calibri" panose="020F0502020204030204" pitchFamily="34" charset="0"/>
              </a:rPr>
              <a:t>, </a:t>
            </a:r>
            <a:r>
              <a:rPr lang="sr-Cyrl-CS" sz="1800" dirty="0" smtClean="0">
                <a:latin typeface="Calibri" panose="020F0502020204030204" pitchFamily="34" charset="0"/>
              </a:rPr>
              <a:t>прича       </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па пре-</a:t>
            </a:r>
            <a:r>
              <a:rPr lang="sr-Cyrl-CS" sz="1800" b="1" dirty="0">
                <a:latin typeface="Calibri" panose="020F0502020204030204" pitchFamily="34" charset="0"/>
              </a:rPr>
              <a:t>ах</a:t>
            </a:r>
            <a:r>
              <a:rPr lang="sr-Cyrl-CS" sz="1800" dirty="0">
                <a:latin typeface="Calibri" panose="020F0502020204030204" pitchFamily="34" charset="0"/>
              </a:rPr>
              <a:t>-не,</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пева, пева</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па </a:t>
            </a:r>
            <a:r>
              <a:rPr lang="sr-Cyrl-CS" sz="1800" dirty="0" err="1">
                <a:latin typeface="Calibri" panose="020F0502020204030204" pitchFamily="34" charset="0"/>
              </a:rPr>
              <a:t>изд</a:t>
            </a:r>
            <a:r>
              <a:rPr lang="sr-Cyrl-CS" sz="1800" dirty="0">
                <a:latin typeface="Calibri" panose="020F0502020204030204" pitchFamily="34" charset="0"/>
              </a:rPr>
              <a:t>-</a:t>
            </a:r>
            <a:r>
              <a:rPr lang="sr-Cyrl-CS" sz="1800" b="1" dirty="0">
                <a:latin typeface="Calibri" panose="020F0502020204030204" pitchFamily="34" charset="0"/>
              </a:rPr>
              <a:t>ах</a:t>
            </a:r>
            <a:r>
              <a:rPr lang="sr-Cyrl-CS" sz="1800" dirty="0">
                <a:latin typeface="Calibri" panose="020F0502020204030204" pitchFamily="34" charset="0"/>
              </a:rPr>
              <a:t>-не,</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тече, тече</a:t>
            </a:r>
            <a:endParaRPr lang="sr-Latn-RS" sz="1800" dirty="0">
              <a:latin typeface="Calibri" panose="020F0502020204030204" pitchFamily="34" charset="0"/>
            </a:endParaRPr>
          </a:p>
          <a:p>
            <a:pPr marL="0" indent="0">
              <a:buNone/>
              <a:defRPr/>
            </a:pPr>
            <a:r>
              <a:rPr lang="sr-Cyrl-CS" sz="1800" dirty="0">
                <a:latin typeface="Calibri" panose="020F0502020204030204" pitchFamily="34" charset="0"/>
              </a:rPr>
              <a:t>па прес-</a:t>
            </a:r>
            <a:r>
              <a:rPr lang="sr-Cyrl-CS" sz="1800" b="1" dirty="0">
                <a:latin typeface="Calibri" panose="020F0502020204030204" pitchFamily="34" charset="0"/>
              </a:rPr>
              <a:t>ах</a:t>
            </a:r>
            <a:r>
              <a:rPr lang="sr-Cyrl-CS" sz="1800" dirty="0">
                <a:latin typeface="Calibri" panose="020F0502020204030204" pitchFamily="34" charset="0"/>
              </a:rPr>
              <a:t>-не...</a:t>
            </a:r>
            <a:endParaRPr lang="sr-Latn-RS" sz="1800" dirty="0">
              <a:latin typeface="Calibri" panose="020F0502020204030204" pitchFamily="34" charset="0"/>
            </a:endParaRPr>
          </a:p>
          <a:p>
            <a:pPr>
              <a:defRPr/>
            </a:pPr>
            <a:endParaRPr lang="sr-Latn-RS" sz="1800" dirty="0">
              <a:solidFill>
                <a:srgbClr val="C00000"/>
              </a:solidFill>
              <a:latin typeface="Calibri" panose="020F0502020204030204" pitchFamily="34" charset="0"/>
            </a:endParaRPr>
          </a:p>
        </p:txBody>
      </p:sp>
      <p:sp>
        <p:nvSpPr>
          <p:cNvPr id="2" name="Rectangle 1"/>
          <p:cNvSpPr/>
          <p:nvPr/>
        </p:nvSpPr>
        <p:spPr>
          <a:xfrm>
            <a:off x="5329238" y="2185988"/>
            <a:ext cx="3071812" cy="2031325"/>
          </a:xfrm>
          <a:prstGeom prst="rect">
            <a:avLst/>
          </a:prstGeom>
        </p:spPr>
        <p:txBody>
          <a:bodyPr wrap="square">
            <a:spAutoFit/>
          </a:bodyPr>
          <a:lstStyle/>
          <a:p>
            <a:pPr>
              <a:defRPr/>
            </a:pPr>
            <a:r>
              <a:rPr lang="sr-Cyrl-CS" dirty="0"/>
              <a:t>ТАРАМ </a:t>
            </a:r>
            <a:endParaRPr lang="sr-Latn-RS" dirty="0"/>
          </a:p>
          <a:p>
            <a:pPr>
              <a:defRPr/>
            </a:pPr>
            <a:r>
              <a:rPr lang="sr-Cyrl-CS" dirty="0" err="1"/>
              <a:t>Тарам-барам-беца</a:t>
            </a:r>
            <a:r>
              <a:rPr lang="sr-Cyrl-CS" dirty="0"/>
              <a:t>.</a:t>
            </a:r>
            <a:endParaRPr lang="sr-Latn-RS" dirty="0"/>
          </a:p>
          <a:p>
            <a:pPr>
              <a:defRPr/>
            </a:pPr>
            <a:r>
              <a:rPr lang="sr-Cyrl-CS" dirty="0"/>
              <a:t>- Шта је </a:t>
            </a:r>
            <a:r>
              <a:rPr lang="sr-Cyrl-CS" dirty="0" err="1"/>
              <a:t>тарам</a:t>
            </a:r>
            <a:r>
              <a:rPr lang="sr-Cyrl-CS" dirty="0"/>
              <a:t>?</a:t>
            </a:r>
            <a:endParaRPr lang="sr-Latn-RS" dirty="0"/>
          </a:p>
          <a:p>
            <a:pPr>
              <a:defRPr/>
            </a:pPr>
            <a:r>
              <a:rPr lang="sr-Cyrl-CS" dirty="0" err="1"/>
              <a:t>Тарам</a:t>
            </a:r>
            <a:r>
              <a:rPr lang="sr-Cyrl-CS" dirty="0"/>
              <a:t> је </a:t>
            </a:r>
            <a:r>
              <a:rPr lang="sr-Cyrl-CS" dirty="0" err="1"/>
              <a:t>тарам</a:t>
            </a:r>
            <a:r>
              <a:rPr lang="sr-Cyrl-CS" dirty="0"/>
              <a:t>,</a:t>
            </a:r>
            <a:endParaRPr lang="sr-Latn-RS" dirty="0"/>
          </a:p>
          <a:p>
            <a:pPr>
              <a:defRPr/>
            </a:pPr>
            <a:r>
              <a:rPr lang="sr-Cyrl-CS" dirty="0"/>
              <a:t> </a:t>
            </a:r>
            <a:r>
              <a:rPr lang="sr-Cyrl-CS" dirty="0" err="1"/>
              <a:t>барам</a:t>
            </a:r>
            <a:r>
              <a:rPr lang="sr-Cyrl-CS" dirty="0"/>
              <a:t> је </a:t>
            </a:r>
            <a:r>
              <a:rPr lang="sr-Cyrl-CS" dirty="0" err="1"/>
              <a:t>барам</a:t>
            </a:r>
            <a:r>
              <a:rPr lang="sr-Cyrl-CS" dirty="0"/>
              <a:t>,</a:t>
            </a:r>
            <a:endParaRPr lang="sr-Latn-RS" dirty="0"/>
          </a:p>
          <a:p>
            <a:pPr>
              <a:defRPr/>
            </a:pPr>
            <a:r>
              <a:rPr lang="sr-Cyrl-CS" dirty="0"/>
              <a:t> </a:t>
            </a:r>
            <a:r>
              <a:rPr lang="sr-Cyrl-CS" dirty="0" err="1"/>
              <a:t>беца</a:t>
            </a:r>
            <a:r>
              <a:rPr lang="sr-Cyrl-CS" dirty="0"/>
              <a:t> је </a:t>
            </a:r>
            <a:r>
              <a:rPr lang="sr-Cyrl-CS" dirty="0" err="1"/>
              <a:t>беца</a:t>
            </a:r>
            <a:r>
              <a:rPr lang="sr-Cyrl-CS" dirty="0"/>
              <a:t>,</a:t>
            </a:r>
            <a:endParaRPr lang="sr-Latn-RS" dirty="0"/>
          </a:p>
          <a:p>
            <a:pPr>
              <a:defRPr/>
            </a:pPr>
            <a:r>
              <a:rPr lang="sr-Cyrl-CS" dirty="0"/>
              <a:t> - тако се варају мала деца!</a:t>
            </a:r>
            <a:endParaRPr lang="sr-Latn-RS" dirty="0"/>
          </a:p>
        </p:txBody>
      </p:sp>
    </p:spTree>
    <p:extLst>
      <p:ext uri="{BB962C8B-B14F-4D97-AF65-F5344CB8AC3E}">
        <p14:creationId xmlns:p14="http://schemas.microsoft.com/office/powerpoint/2010/main" val="225113020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115</TotalTime>
  <Words>660</Words>
  <Application>Microsoft Office PowerPoint</Application>
  <PresentationFormat>Widescreen</PresentationFormat>
  <Paragraphs>142</Paragraphs>
  <Slides>11</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11</vt:i4>
      </vt:variant>
    </vt:vector>
  </HeadingPairs>
  <TitlesOfParts>
    <vt:vector size="17" baseType="lpstr">
      <vt:lpstr>Arial</vt:lpstr>
      <vt:lpstr>Calibri</vt:lpstr>
      <vt:lpstr>Calibri Light</vt:lpstr>
      <vt:lpstr>Times New Roman</vt:lpstr>
      <vt:lpstr>Wingdings</vt:lpstr>
      <vt:lpstr>Office Theme</vt:lpstr>
      <vt:lpstr>ВЕРБАЛНЕ ИГРЕ</vt:lpstr>
      <vt:lpstr>Говорни развој детета повезан је са игром</vt:lpstr>
      <vt:lpstr>PowerPoint Presentation</vt:lpstr>
      <vt:lpstr>Примери језичких игара деце</vt:lpstr>
      <vt:lpstr>PowerPoint Presentation</vt:lpstr>
      <vt:lpstr>„Оловка пише срцем“ Б. Нешић, В. Рупник-Рачић</vt:lpstr>
      <vt:lpstr>Како подстицати дечје вербално стваралаштво кроз игру?</vt:lpstr>
      <vt:lpstr>Примери разбрајалица као фонолошких игара:</vt:lpstr>
      <vt:lpstr>Примери говорних игара у поезији за децу Душка Радовића</vt:lpstr>
      <vt:lpstr> Скраћивање речи </vt:lpstr>
      <vt:lpstr> Продужавање речи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ВЕРБАЛНЕ ИГРЕ</dc:title>
  <dc:creator>Mirjana</dc:creator>
  <cp:lastModifiedBy>No-01</cp:lastModifiedBy>
  <cp:revision>30</cp:revision>
  <dcterms:created xsi:type="dcterms:W3CDTF">2019-12-16T23:17:54Z</dcterms:created>
  <dcterms:modified xsi:type="dcterms:W3CDTF">2020-02-12T18:49:19Z</dcterms:modified>
</cp:coreProperties>
</file>

<file path=docProps/thumbnail.jpeg>
</file>