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010" autoAdjust="0"/>
    <p:restoredTop sz="94660"/>
  </p:normalViewPr>
  <p:slideViewPr>
    <p:cSldViewPr snapToGrid="0">
      <p:cViewPr varScale="1">
        <p:scale>
          <a:sx n="74" d="100"/>
          <a:sy n="74" d="100"/>
        </p:scale>
        <p:origin x="49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lvl1pPr>
          </a:lstStyle>
          <a:p>
            <a:r>
              <a:rPr lang="en-US" smtClean="0"/>
              <a:t>Click to edit Master title style</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accent1">
                    <a:lumMod val="50000"/>
                  </a:schemeClr>
                </a:solidFill>
              </a:defRPr>
            </a:lvl1pPr>
          </a:lstStyle>
          <a:p>
            <a:fld id="{9334D819-9F07-4261-B09B-9E467E5D9002}" type="datetimeFigureOut">
              <a:rPr lang="en-US" dirty="0"/>
              <a:pPr/>
              <a:t>2/10/2020</a:t>
            </a:fld>
            <a:endParaRPr lang="en-US" dirty="0"/>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accent1">
                    <a:lumMod val="50000"/>
                  </a:schemeClr>
                </a:solidFill>
              </a:defRPr>
            </a:lvl1pPr>
          </a:lstStyle>
          <a:p>
            <a:endParaRPr lang="en-US" dirty="0"/>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accent1">
                    <a:lumMod val="50000"/>
                  </a:schemeClr>
                </a:solidFill>
              </a:defRPr>
            </a:lvl1pPr>
          </a:lstStyle>
          <a:p>
            <a:fld id="{71766878-3199-4EAB-94E7-2D6D11070E14}" type="slidenum">
              <a:rPr lang="en-US" dirty="0"/>
              <a:pPr/>
              <a:t>‹#›</a:t>
            </a:fld>
            <a:endParaRPr lang="en-US" dirty="0"/>
          </a:p>
        </p:txBody>
      </p:sp>
      <p:sp>
        <p:nvSpPr>
          <p:cNvPr id="13" name="Rectangle 12" title="left edge border"/>
          <p:cNvSpPr/>
          <p:nvPr/>
        </p:nvSpPr>
        <p:spPr>
          <a:xfrm>
            <a:off x="0" y="0"/>
            <a:ext cx="28346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2/10/2020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2/10/2020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2/10/2020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9334D819-9F07-4261-B09B-9E467E5D9002}" type="datetimeFigureOut">
              <a:rPr lang="en-US" dirty="0"/>
              <a:pPr/>
              <a:t>2/10/2020</a:t>
            </a:fld>
            <a:endParaRPr lang="en-US" dirty="0"/>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71766878-3199-4EAB-94E7-2D6D11070E14}" type="slidenum">
              <a:rPr lang="en-US" dirty="0"/>
              <a:pPr/>
              <a:t>‹#›</a:t>
            </a:fld>
            <a:endParaRPr lang="en-US" dirty="0"/>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9334D819-9F07-4261-B09B-9E467E5D9002}" type="datetimeFigureOut">
              <a:rPr lang="en-US" dirty="0"/>
              <a:t>2/10/2020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extLst mod="1">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257300" y="2909102"/>
            <a:ext cx="4800600" cy="299639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33864" y="2909102"/>
            <a:ext cx="4800600" cy="299639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9334D819-9F07-4261-B09B-9E467E5D9002}" type="datetimeFigureOut">
              <a:rPr lang="en-US" dirty="0"/>
              <a:t>2/10/2020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extLst mod="1">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9334D819-9F07-4261-B09B-9E467E5D9002}" type="datetimeFigureOut">
              <a:rPr lang="en-US" dirty="0"/>
              <a:t>2/10/2020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34D819-9F07-4261-B09B-9E467E5D9002}" type="datetimeFigureOut">
              <a:rPr lang="en-US" dirty="0"/>
              <a:t>2/10/2020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1766878-3199-4EAB-94E7-2D6D11070E14}"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en-US" smtClean="0"/>
              <a:t>Click to edit Master title style</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765051" y="6375679"/>
            <a:ext cx="1233355" cy="348462"/>
          </a:xfrm>
        </p:spPr>
        <p:txBody>
          <a:bodyPr/>
          <a:lstStyle/>
          <a:p>
            <a:fld id="{9334D819-9F07-4261-B09B-9E467E5D9002}" type="datetimeFigureOut">
              <a:rPr lang="en-US" dirty="0"/>
              <a:t>2/10/2020</a:t>
            </a:fld>
            <a:endParaRPr lang="en-US" dirty="0"/>
          </a:p>
        </p:txBody>
      </p:sp>
      <p:sp>
        <p:nvSpPr>
          <p:cNvPr id="6" name="Footer Placeholder 5"/>
          <p:cNvSpPr>
            <a:spLocks noGrp="1"/>
          </p:cNvSpPr>
          <p:nvPr>
            <p:ph type="ftr" sz="quarter" idx="11"/>
          </p:nvPr>
        </p:nvSpPr>
        <p:spPr>
          <a:xfrm>
            <a:off x="2103620" y="6375679"/>
            <a:ext cx="3482179" cy="345796"/>
          </a:xfrm>
        </p:spPr>
        <p:txBody>
          <a:bodyPr/>
          <a:lstStyle/>
          <a:p>
            <a:endParaRPr lang="en-US" dirty="0"/>
          </a:p>
        </p:txBody>
      </p:sp>
      <p:sp>
        <p:nvSpPr>
          <p:cNvPr id="7" name="Slide Number Placeholder 6"/>
          <p:cNvSpPr>
            <a:spLocks noGrp="1"/>
          </p:cNvSpPr>
          <p:nvPr>
            <p:ph type="sldNum" sz="quarter" idx="12"/>
          </p:nvPr>
        </p:nvSpPr>
        <p:spPr>
          <a:xfrm>
            <a:off x="5691014" y="6375679"/>
            <a:ext cx="1232456" cy="345796"/>
          </a:xfrm>
        </p:spPr>
        <p:txBody>
          <a:bodyPr/>
          <a:lstStyle/>
          <a:p>
            <a:fld id="{71766878-3199-4EAB-94E7-2D6D11070E14}" type="slidenum">
              <a:rPr lang="en-US" dirty="0"/>
              <a:t>‹#›</a:t>
            </a:fld>
            <a:endParaRPr lang="en-US" dirty="0"/>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extLst mod="1">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765950" y="6375679"/>
            <a:ext cx="1232456" cy="348462"/>
          </a:xfrm>
        </p:spPr>
        <p:txBody>
          <a:bodyPr/>
          <a:lstStyle/>
          <a:p>
            <a:fld id="{9334D819-9F07-4261-B09B-9E467E5D9002}" type="datetimeFigureOut">
              <a:rPr lang="en-US" dirty="0"/>
              <a:t>2/10/2020</a:t>
            </a:fld>
            <a:endParaRPr lang="en-US" dirty="0"/>
          </a:p>
        </p:txBody>
      </p:sp>
      <p:sp>
        <p:nvSpPr>
          <p:cNvPr id="6" name="Footer Placeholder 5"/>
          <p:cNvSpPr>
            <a:spLocks noGrp="1"/>
          </p:cNvSpPr>
          <p:nvPr>
            <p:ph type="ftr" sz="quarter" idx="11"/>
          </p:nvPr>
        </p:nvSpPr>
        <p:spPr>
          <a:xfrm>
            <a:off x="2103621" y="6375679"/>
            <a:ext cx="3482178" cy="345796"/>
          </a:xfrm>
        </p:spPr>
        <p:txBody>
          <a:bodyPr/>
          <a:lstStyle/>
          <a:p>
            <a:endParaRPr lang="en-US" dirty="0"/>
          </a:p>
        </p:txBody>
      </p:sp>
      <p:sp>
        <p:nvSpPr>
          <p:cNvPr id="7" name="Slide Number Placeholder 6"/>
          <p:cNvSpPr>
            <a:spLocks noGrp="1"/>
          </p:cNvSpPr>
          <p:nvPr>
            <p:ph type="sldNum" sz="quarter" idx="12"/>
          </p:nvPr>
        </p:nvSpPr>
        <p:spPr>
          <a:xfrm>
            <a:off x="5687568" y="6375679"/>
            <a:ext cx="1234440" cy="345796"/>
          </a:xfrm>
        </p:spPr>
        <p:txBody>
          <a:bodyPr/>
          <a:lstStyle/>
          <a:p>
            <a:fld id="{71766878-3199-4EAB-94E7-2D6D11070E14}"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9334D819-9F07-4261-B09B-9E467E5D9002}" type="datetimeFigureOut">
              <a:rPr lang="en-US" dirty="0"/>
              <a:pPr/>
              <a:t>2/10/2020</a:t>
            </a:fld>
            <a:endParaRPr lang="en-US" dirty="0"/>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en-US" dirty="0"/>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71766878-3199-4EAB-94E7-2D6D11070E14}" type="slidenum">
              <a:rPr lang="en-US" dirty="0"/>
              <a:pPr/>
              <a:t>‹#›</a:t>
            </a:fld>
            <a:endParaRPr lang="en-US" dirty="0"/>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2"/>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5100" kern="1200" cap="all" spc="200" baseline="0">
          <a:solidFill>
            <a:schemeClr val="tx2"/>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490332" y="1349297"/>
            <a:ext cx="5609063" cy="5085791"/>
          </a:xfrm>
        </p:spPr>
        <p:txBody>
          <a:bodyPr/>
          <a:lstStyle/>
          <a:p>
            <a:r>
              <a:rPr lang="sr-Cyrl-RS" sz="5400" dirty="0">
                <a:effectLst>
                  <a:outerShdw dist="35941" dir="2700000" sy="50000" kx="2115830" algn="bl" rotWithShape="0">
                    <a:srgbClr val="C0C0C0">
                      <a:alpha val="80000"/>
                    </a:srgbClr>
                  </a:outerShdw>
                </a:effectLst>
              </a:rPr>
              <a:t>Методе</a:t>
            </a:r>
            <a:r>
              <a:rPr lang="sr-Cyrl-RS" sz="5400" dirty="0" smtClean="0">
                <a:effectLst>
                  <a:outerShdw dist="35941" dir="2700000" sy="50000" kx="2115830" algn="bl" rotWithShape="0">
                    <a:srgbClr val="C0C0C0">
                      <a:alpha val="80000"/>
                    </a:srgbClr>
                  </a:outerShdw>
                </a:effectLst>
              </a:rPr>
              <a:t>,</a:t>
            </a:r>
            <a:r>
              <a:rPr lang="sr-Latn-RS" sz="5400" dirty="0" smtClean="0">
                <a:effectLst>
                  <a:outerShdw dist="35941" dir="2700000" sy="50000" kx="2115830" algn="bl" rotWithShape="0">
                    <a:srgbClr val="C0C0C0">
                      <a:alpha val="80000"/>
                    </a:srgbClr>
                  </a:outerShdw>
                </a:effectLst>
              </a:rPr>
              <a:t/>
            </a:r>
            <a:br>
              <a:rPr lang="sr-Latn-RS" sz="5400" dirty="0" smtClean="0">
                <a:effectLst>
                  <a:outerShdw dist="35941" dir="2700000" sy="50000" kx="2115830" algn="bl" rotWithShape="0">
                    <a:srgbClr val="C0C0C0">
                      <a:alpha val="80000"/>
                    </a:srgbClr>
                  </a:outerShdw>
                </a:effectLst>
              </a:rPr>
            </a:br>
            <a:r>
              <a:rPr lang="sr-Cyrl-RS" sz="5400" dirty="0" smtClean="0">
                <a:effectLst>
                  <a:outerShdw dist="35941" dir="2700000" sy="50000" kx="2115830" algn="bl" rotWithShape="0">
                    <a:srgbClr val="C0C0C0">
                      <a:alpha val="80000"/>
                    </a:srgbClr>
                  </a:outerShdw>
                </a:effectLst>
              </a:rPr>
              <a:t> </a:t>
            </a:r>
            <a:r>
              <a:rPr lang="sr-Cyrl-RS" sz="5400" dirty="0" err="1" smtClean="0">
                <a:effectLst>
                  <a:outerShdw dist="35941" dir="2700000" sy="50000" kx="2115830" algn="bl" rotWithShape="0">
                    <a:srgbClr val="C0C0C0">
                      <a:alpha val="80000"/>
                    </a:srgbClr>
                  </a:outerShdw>
                </a:effectLst>
              </a:rPr>
              <a:t>облицИ</a:t>
            </a:r>
            <a:r>
              <a:rPr lang="sr-Cyrl-RS" sz="5400" dirty="0" smtClean="0">
                <a:effectLst>
                  <a:outerShdw dist="35941" dir="2700000" sy="50000" kx="2115830" algn="bl" rotWithShape="0">
                    <a:srgbClr val="C0C0C0">
                      <a:alpha val="80000"/>
                    </a:srgbClr>
                  </a:outerShdw>
                </a:effectLst>
              </a:rPr>
              <a:t> </a:t>
            </a:r>
            <a:r>
              <a:rPr lang="sr-Cyrl-RS" sz="5400" dirty="0">
                <a:effectLst>
                  <a:outerShdw dist="35941" dir="2700000" sy="50000" kx="2115830" algn="bl" rotWithShape="0">
                    <a:srgbClr val="C0C0C0">
                      <a:alpha val="80000"/>
                    </a:srgbClr>
                  </a:outerShdw>
                </a:effectLst>
              </a:rPr>
              <a:t>и принципи рада са децом </a:t>
            </a:r>
            <a:r>
              <a:rPr lang="sr-Latn-RS" dirty="0"/>
              <a:t/>
            </a:r>
            <a:br>
              <a:rPr lang="sr-Latn-RS" dirty="0"/>
            </a:br>
            <a:endParaRPr lang="sr-Latn-RS" dirty="0"/>
          </a:p>
        </p:txBody>
      </p:sp>
      <p:sp>
        <p:nvSpPr>
          <p:cNvPr id="3" name="Subtitle 2"/>
          <p:cNvSpPr>
            <a:spLocks noGrp="1"/>
          </p:cNvSpPr>
          <p:nvPr>
            <p:ph type="subTitle" idx="1"/>
          </p:nvPr>
        </p:nvSpPr>
        <p:spPr/>
        <p:txBody>
          <a:bodyPr/>
          <a:lstStyle/>
          <a:p>
            <a:endParaRPr lang="sr-Latn-RS"/>
          </a:p>
        </p:txBody>
      </p:sp>
    </p:spTree>
    <p:extLst>
      <p:ext uri="{BB962C8B-B14F-4D97-AF65-F5344CB8AC3E}">
        <p14:creationId xmlns:p14="http://schemas.microsoft.com/office/powerpoint/2010/main" val="238424119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CS" dirty="0"/>
              <a:t>Облици рада</a:t>
            </a:r>
            <a:endParaRPr lang="sr-Latn-RS" dirty="0"/>
          </a:p>
        </p:txBody>
      </p:sp>
      <p:sp>
        <p:nvSpPr>
          <p:cNvPr id="3" name="Content Placeholder 2"/>
          <p:cNvSpPr>
            <a:spLocks noGrp="1"/>
          </p:cNvSpPr>
          <p:nvPr>
            <p:ph idx="1"/>
          </p:nvPr>
        </p:nvSpPr>
        <p:spPr/>
        <p:txBody>
          <a:bodyPr/>
          <a:lstStyle/>
          <a:p>
            <a:r>
              <a:rPr lang="sr-Cyrl-CS" dirty="0">
                <a:latin typeface="Calibri" panose="020F0502020204030204" pitchFamily="34" charset="0"/>
                <a:cs typeface="Calibri" panose="020F0502020204030204" pitchFamily="34" charset="0"/>
              </a:rPr>
              <a:t>Облици рада</a:t>
            </a:r>
            <a:r>
              <a:rPr lang="sr-Cyrl-CS" b="1" dirty="0">
                <a:latin typeface="Calibri" panose="020F0502020204030204" pitchFamily="34" charset="0"/>
                <a:cs typeface="Calibri" panose="020F0502020204030204" pitchFamily="34" charset="0"/>
              </a:rPr>
              <a:t> </a:t>
            </a:r>
            <a:r>
              <a:rPr lang="sr-Cyrl-CS" dirty="0">
                <a:latin typeface="Calibri" panose="020F0502020204030204" pitchFamily="34" charset="0"/>
                <a:cs typeface="Calibri" panose="020F0502020204030204" pitchFamily="34" charset="0"/>
              </a:rPr>
              <a:t>представљају начин организовања активности. </a:t>
            </a:r>
            <a:endParaRPr lang="sr-Cyrl-CS" dirty="0" smtClean="0">
              <a:latin typeface="Calibri" panose="020F0502020204030204" pitchFamily="34" charset="0"/>
              <a:cs typeface="Calibri" panose="020F0502020204030204" pitchFamily="34" charset="0"/>
            </a:endParaRPr>
          </a:p>
          <a:p>
            <a:r>
              <a:rPr lang="sr-Cyrl-RS" dirty="0" smtClean="0">
                <a:latin typeface="Calibri" panose="020F0502020204030204" pitchFamily="34" charset="0"/>
                <a:cs typeface="Calibri" panose="020F0502020204030204" pitchFamily="34" charset="0"/>
              </a:rPr>
              <a:t>С</a:t>
            </a:r>
            <a:r>
              <a:rPr lang="sr-Cyrl-CS" dirty="0" smtClean="0">
                <a:latin typeface="Calibri" panose="020F0502020204030204" pitchFamily="34" charset="0"/>
                <a:cs typeface="Calibri" panose="020F0502020204030204" pitchFamily="34" charset="0"/>
              </a:rPr>
              <a:t> </a:t>
            </a:r>
            <a:r>
              <a:rPr lang="sr-Cyrl-CS" dirty="0">
                <a:latin typeface="Calibri" panose="020F0502020204030204" pitchFamily="34" charset="0"/>
                <a:cs typeface="Calibri" panose="020F0502020204030204" pitchFamily="34" charset="0"/>
              </a:rPr>
              <a:t>једне стране зависе од садржаја, циља, места и времена организовања активности и могућности детета, с друге стране</a:t>
            </a:r>
            <a:r>
              <a:rPr lang="sr-Cyrl-CS" dirty="0" smtClean="0">
                <a:latin typeface="Calibri" panose="020F0502020204030204" pitchFamily="34" charset="0"/>
                <a:cs typeface="Calibri" panose="020F0502020204030204" pitchFamily="34" charset="0"/>
              </a:rPr>
              <a:t>.</a:t>
            </a:r>
          </a:p>
          <a:p>
            <a:r>
              <a:rPr lang="sr-Cyrl-CS" dirty="0" smtClean="0">
                <a:latin typeface="Calibri" panose="020F0502020204030204" pitchFamily="34" charset="0"/>
                <a:cs typeface="Calibri" panose="020F0502020204030204" pitchFamily="34" charset="0"/>
              </a:rPr>
              <a:t> </a:t>
            </a:r>
            <a:r>
              <a:rPr lang="sr-Cyrl-CS" dirty="0">
                <a:latin typeface="Calibri" panose="020F0502020204030204" pitchFamily="34" charset="0"/>
                <a:cs typeface="Calibri" panose="020F0502020204030204" pitchFamily="34" charset="0"/>
              </a:rPr>
              <a:t>Васпитач организује и комбинује основне облике рада, а то су: </a:t>
            </a:r>
            <a:r>
              <a:rPr lang="sr-Cyrl-CS"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индивидуални, фронтални, рад у пару, рад у мањим групама, групни и радионичарског типа</a:t>
            </a:r>
            <a:r>
              <a:rPr lang="sr-Cyrl-CS" dirty="0" smtClean="0">
                <a:latin typeface="Calibri" panose="020F0502020204030204" pitchFamily="34" charset="0"/>
                <a:cs typeface="Calibri" panose="020F0502020204030204" pitchFamily="34" charset="0"/>
              </a:rPr>
              <a:t>.</a:t>
            </a:r>
          </a:p>
          <a:p>
            <a:r>
              <a:rPr lang="sr-Cyrl-CS" dirty="0" smtClean="0">
                <a:latin typeface="Calibri" panose="020F0502020204030204" pitchFamily="34" charset="0"/>
                <a:cs typeface="Calibri" panose="020F0502020204030204" pitchFamily="34" charset="0"/>
              </a:rPr>
              <a:t> </a:t>
            </a:r>
            <a:r>
              <a:rPr lang="sr-Cyrl-CS" dirty="0">
                <a:latin typeface="Calibri" panose="020F0502020204030204" pitchFamily="34" charset="0"/>
                <a:cs typeface="Calibri" panose="020F0502020204030204" pitchFamily="34" charset="0"/>
              </a:rPr>
              <a:t>Адекватним одабиром облика рада, исказују се међусобне односи између детета и васпитача, као и односи међу самом децом у васпитно-образовним ситуацијама. </a:t>
            </a:r>
            <a:endParaRPr lang="sr-Latn-RS" dirty="0">
              <a:latin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368349922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CS" dirty="0"/>
              <a:t>Облици рада</a:t>
            </a:r>
            <a:endParaRPr lang="sr-Latn-RS" dirty="0"/>
          </a:p>
        </p:txBody>
      </p:sp>
      <p:sp>
        <p:nvSpPr>
          <p:cNvPr id="3" name="Content Placeholder 2"/>
          <p:cNvSpPr>
            <a:spLocks noGrp="1"/>
          </p:cNvSpPr>
          <p:nvPr>
            <p:ph idx="1"/>
          </p:nvPr>
        </p:nvSpPr>
        <p:spPr>
          <a:xfrm>
            <a:off x="1251678" y="1326995"/>
            <a:ext cx="10178322" cy="4552597"/>
          </a:xfrm>
        </p:spPr>
        <p:txBody>
          <a:bodyPr>
            <a:normAutofit fontScale="77500" lnSpcReduction="20000"/>
          </a:bodyPr>
          <a:lstStyle/>
          <a:p>
            <a:r>
              <a:rPr lang="sr-Cyrl-CS" b="1" dirty="0"/>
              <a:t>Фронтални облик</a:t>
            </a:r>
            <a:r>
              <a:rPr lang="sr-Cyrl-CS" dirty="0"/>
              <a:t> подразумева организацију у којој сва деца раде истовремено, у директном контакту с васпитачем и једнаким радним условима.</a:t>
            </a:r>
            <a:endParaRPr lang="sr-Latn-RS" dirty="0"/>
          </a:p>
          <a:p>
            <a:pPr marL="0" indent="0">
              <a:buNone/>
            </a:pPr>
            <a:r>
              <a:rPr lang="sr-Cyrl-CS" dirty="0" smtClean="0"/>
              <a:t>      Фронтални </a:t>
            </a:r>
            <a:r>
              <a:rPr lang="sr-Cyrl-CS" dirty="0"/>
              <a:t>облик рада не сме бити и једини начин рада, него се мора комбиновати са групним и индивидуалним обликом рада. </a:t>
            </a:r>
            <a:endParaRPr lang="sr-Latn-RS" dirty="0"/>
          </a:p>
          <a:p>
            <a:pPr algn="just"/>
            <a:r>
              <a:rPr lang="sr-Cyrl-CS" b="1" dirty="0"/>
              <a:t>Индивидуални облик рада</a:t>
            </a:r>
            <a:r>
              <a:rPr lang="sr-Cyrl-CS" b="1" u="sng" dirty="0"/>
              <a:t> </a:t>
            </a:r>
            <a:r>
              <a:rPr lang="sr-Cyrl-CS" dirty="0"/>
              <a:t>је облик самосталног рада деце на одређеним задацима. Задаци могу бити једнаки за сву децу или различити. Непосредни контакт са  васпитачем је повремен, стога је погоднији за рад са децом старијег узраста. Индивидуални облик рада може да обезбеди високу радну ангажованост деце, пружа велике могућности за истраживање, стваралаштво и критичко сагледавање сопствених радних способности. Децу млађег узраста треба постепено уводити у овај облик рада </a:t>
            </a:r>
            <a:r>
              <a:rPr lang="sr-Cyrl-CS" dirty="0" err="1"/>
              <a:t>коришћњем</a:t>
            </a:r>
            <a:r>
              <a:rPr lang="sr-Cyrl-CS" dirty="0"/>
              <a:t> вођеног индивидуалног рада, у </a:t>
            </a:r>
            <a:r>
              <a:rPr lang="sr-Cyrl-CS" dirty="0">
                <a:latin typeface="Calibri" panose="020F0502020204030204" pitchFamily="34" charset="0"/>
              </a:rPr>
              <a:t>коме</a:t>
            </a:r>
            <a:r>
              <a:rPr lang="sr-Cyrl-CS" dirty="0"/>
              <a:t> васпитач у већој мери помаже. Касније треба све више користити  самосталнији индивидуални рад.</a:t>
            </a:r>
            <a:endParaRPr lang="sr-Latn-RS" dirty="0"/>
          </a:p>
          <a:p>
            <a:pPr marL="0" lvl="0" indent="0">
              <a:buNone/>
            </a:pPr>
            <a:r>
              <a:rPr lang="sr-Cyrl-CS" dirty="0"/>
              <a:t>Важна напомена: Треба разликовати индивидуални и индивидуализовани облик рада. </a:t>
            </a:r>
            <a:r>
              <a:rPr lang="sr-Cyrl-CS" b="1" i="1" dirty="0"/>
              <a:t>Индивидуални облик рада</a:t>
            </a:r>
            <a:r>
              <a:rPr lang="sr-Cyrl-CS" b="1" dirty="0"/>
              <a:t> </a:t>
            </a:r>
            <a:r>
              <a:rPr lang="sr-Cyrl-CS" dirty="0"/>
              <a:t>подразумева самостални облик рада. </a:t>
            </a:r>
            <a:endParaRPr lang="en-US" dirty="0" smtClean="0"/>
          </a:p>
          <a:p>
            <a:pPr marL="0" lvl="0" indent="0">
              <a:buNone/>
            </a:pPr>
            <a:r>
              <a:rPr lang="sr-Cyrl-CS" b="1" i="1" dirty="0" smtClean="0"/>
              <a:t>Индивидуализовни </a:t>
            </a:r>
            <a:r>
              <a:rPr lang="sr-Cyrl-CS" b="1" i="1" dirty="0"/>
              <a:t>облик рада</a:t>
            </a:r>
            <a:r>
              <a:rPr lang="sr-Cyrl-CS" b="1" dirty="0"/>
              <a:t> </a:t>
            </a:r>
            <a:r>
              <a:rPr lang="sr-Cyrl-CS" dirty="0"/>
              <a:t>је облик рада прилагођен  индивидуалним способностима и личности сваког детета. </a:t>
            </a:r>
            <a:endParaRPr lang="sr-Latn-RS" dirty="0"/>
          </a:p>
          <a:p>
            <a:pPr marL="0" indent="0">
              <a:buNone/>
            </a:pPr>
            <a:r>
              <a:rPr lang="sr-Cyrl-CS" dirty="0" smtClean="0"/>
              <a:t>  Добре </a:t>
            </a:r>
            <a:r>
              <a:rPr lang="sr-Cyrl-CS" dirty="0"/>
              <a:t>стране индивидуалног рада су што овај облик рада осамостаљује децу. </a:t>
            </a:r>
            <a:endParaRPr lang="sr-Latn-RS" dirty="0"/>
          </a:p>
          <a:p>
            <a:pPr marL="0" indent="0">
              <a:buNone/>
            </a:pPr>
            <a:r>
              <a:rPr lang="sr-Cyrl-CS" dirty="0"/>
              <a:t> </a:t>
            </a:r>
            <a:endParaRPr lang="sr-Latn-RS" dirty="0"/>
          </a:p>
          <a:p>
            <a:endParaRPr lang="sr-Latn-RS" dirty="0"/>
          </a:p>
        </p:txBody>
      </p:sp>
    </p:spTree>
    <p:extLst>
      <p:ext uri="{BB962C8B-B14F-4D97-AF65-F5344CB8AC3E}">
        <p14:creationId xmlns:p14="http://schemas.microsoft.com/office/powerpoint/2010/main" val="134499757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989215"/>
          </a:xfrm>
        </p:spPr>
        <p:txBody>
          <a:bodyPr/>
          <a:lstStyle/>
          <a:p>
            <a:r>
              <a:rPr lang="sr-Cyrl-RS" dirty="0" smtClean="0"/>
              <a:t>ОБЛИЦИ РАДА</a:t>
            </a:r>
            <a:endParaRPr lang="sr-Latn-RS" dirty="0"/>
          </a:p>
        </p:txBody>
      </p:sp>
      <p:sp>
        <p:nvSpPr>
          <p:cNvPr id="3" name="Content Placeholder 2"/>
          <p:cNvSpPr>
            <a:spLocks noGrp="1"/>
          </p:cNvSpPr>
          <p:nvPr>
            <p:ph idx="1"/>
          </p:nvPr>
        </p:nvSpPr>
        <p:spPr>
          <a:xfrm>
            <a:off x="1251678" y="1293541"/>
            <a:ext cx="10178322" cy="4586051"/>
          </a:xfrm>
        </p:spPr>
        <p:txBody>
          <a:bodyPr>
            <a:normAutofit fontScale="92500" lnSpcReduction="20000"/>
          </a:bodyPr>
          <a:lstStyle/>
          <a:p>
            <a:pPr algn="just"/>
            <a:r>
              <a:rPr lang="sr-Cyrl-CS" sz="2100" b="1" dirty="0">
                <a:latin typeface="Calibri" panose="020F0502020204030204" pitchFamily="34" charset="0"/>
              </a:rPr>
              <a:t>Рад у паровима</a:t>
            </a:r>
            <a:r>
              <a:rPr lang="sr-Cyrl-CS" sz="2100" dirty="0">
                <a:latin typeface="Calibri" panose="020F0502020204030204" pitchFamily="34" charset="0"/>
              </a:rPr>
              <a:t>  је облик рада који може бити подстицајан за тимски рад. Васпитач овај облик треба да примењује водећи рачуна о садржају активности. Парови се обично организују по месту седења, према потребама рада, дечијој жељи, и сл. Парови добијају исте или сличне задатке, обезбеђује им се неопходна средства за рад, време, стручна помоћ и други услови рада</a:t>
            </a:r>
            <a:r>
              <a:rPr lang="sr-Cyrl-CS" sz="2100" dirty="0" smtClean="0">
                <a:latin typeface="Calibri" panose="020F0502020204030204" pitchFamily="34" charset="0"/>
              </a:rPr>
              <a:t>. Овај </a:t>
            </a:r>
            <a:r>
              <a:rPr lang="sr-Cyrl-CS" sz="2100" dirty="0">
                <a:latin typeface="Calibri" panose="020F0502020204030204" pitchFamily="34" charset="0"/>
              </a:rPr>
              <a:t>облик пружа велике могућности за индивидуализацију рада, за развијање другарства, солидарности и креативности. Рад у пару може се организовати у свим активностима усмереним ка развоју дечијег говора: приликом обраде текста, увежбавања, језичких игара или језичког стваралаштва</a:t>
            </a:r>
            <a:r>
              <a:rPr lang="sr-Cyrl-RS" sz="2100" dirty="0">
                <a:latin typeface="Calibri" panose="020F0502020204030204" pitchFamily="34" charset="0"/>
              </a:rPr>
              <a:t>.</a:t>
            </a:r>
            <a:endParaRPr lang="sr-Latn-RS" sz="2100" dirty="0">
              <a:latin typeface="Calibri" panose="020F0502020204030204" pitchFamily="34" charset="0"/>
            </a:endParaRPr>
          </a:p>
          <a:p>
            <a:pPr algn="just"/>
            <a:r>
              <a:rPr lang="sr-Cyrl-RS" sz="2100" b="1" dirty="0">
                <a:latin typeface="Calibri" panose="020F0502020204030204" pitchFamily="34" charset="0"/>
              </a:rPr>
              <a:t>Рад у мањим групама</a:t>
            </a:r>
            <a:r>
              <a:rPr lang="sr-Cyrl-CS" sz="2100" dirty="0">
                <a:latin typeface="Calibri" panose="020F0502020204030204" pitchFamily="34" charset="0"/>
              </a:rPr>
              <a:t> настаје поделом деце једне групе на мање групе, најбоље од троје до шесторо деце. Групе раде исте или различите задатке. Контакти са васпитачем су повремени. Свака група бира предводника, који се повремено мења тако да свако дете буде у тој улози. Састав групе се, такође, повремено мења. Групе се могу састављати по различитим критеријумима: по предлогу деце, према интересовањима, месту седења, даровитости, другарским односима и сл. Након добијања задатка, групе приступају раду који може бити исти за све или издиференциран по сложености, захтевима и другим критеријумима. По завршеном раду резултати се по групама саопштавају</a:t>
            </a:r>
            <a:r>
              <a:rPr lang="sr-Cyrl-RS" sz="2100" dirty="0">
                <a:latin typeface="Calibri" panose="020F0502020204030204" pitchFamily="34" charset="0"/>
              </a:rPr>
              <a:t>.</a:t>
            </a:r>
            <a:endParaRPr lang="sr-Latn-RS" sz="2100" dirty="0">
              <a:latin typeface="Calibri" panose="020F0502020204030204" pitchFamily="34" charset="0"/>
            </a:endParaRPr>
          </a:p>
          <a:p>
            <a:endParaRPr lang="sr-Latn-RS" dirty="0"/>
          </a:p>
        </p:txBody>
      </p:sp>
    </p:spTree>
    <p:extLst>
      <p:ext uri="{BB962C8B-B14F-4D97-AF65-F5344CB8AC3E}">
        <p14:creationId xmlns:p14="http://schemas.microsoft.com/office/powerpoint/2010/main" val="991185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dirty="0" smtClean="0"/>
              <a:t>ОБЛИЦИ РАДА</a:t>
            </a:r>
            <a:endParaRPr lang="sr-Latn-RS" dirty="0"/>
          </a:p>
        </p:txBody>
      </p:sp>
      <p:sp>
        <p:nvSpPr>
          <p:cNvPr id="3" name="Content Placeholder 2"/>
          <p:cNvSpPr>
            <a:spLocks noGrp="1"/>
          </p:cNvSpPr>
          <p:nvPr>
            <p:ph idx="1"/>
          </p:nvPr>
        </p:nvSpPr>
        <p:spPr/>
        <p:txBody>
          <a:bodyPr>
            <a:normAutofit fontScale="92500" lnSpcReduction="20000"/>
          </a:bodyPr>
          <a:lstStyle/>
          <a:p>
            <a:pPr algn="just"/>
            <a:r>
              <a:rPr lang="sr-Cyrl-CS" b="1" dirty="0">
                <a:latin typeface="Calibri" panose="020F0502020204030204" pitchFamily="34" charset="0"/>
              </a:rPr>
              <a:t>Групни облик рада</a:t>
            </a:r>
            <a:r>
              <a:rPr lang="sr-Cyrl-CS" dirty="0">
                <a:latin typeface="Calibri" panose="020F0502020204030204" pitchFamily="34" charset="0"/>
              </a:rPr>
              <a:t> се препоручује код активности које садрже сложеније и захтевније задатке, а на које не могу сва деца једнако успешно да одговоре. Рад у групи  може имати своје педагошко утемељење ако подстиче социјалне односе и могућност расподеле оптерећења. Добре стране овог облика су што пружа одређену индивидуализацију рада, како у односу на садржај, тако и у односу на темпо рада, омогућава усвајање културе комуникације, развија смисао за колективни рад, узајамну помоћ, другарство, омогућава да деца више испоље своје способности, развијају самокритику и самостално мишљење. Радећи у групи деца су опуштенија, а њихове стваралачке способности долазе више до изражаја.</a:t>
            </a:r>
            <a:endParaRPr lang="sr-Latn-RS" dirty="0">
              <a:latin typeface="Calibri" panose="020F0502020204030204" pitchFamily="34" charset="0"/>
            </a:endParaRPr>
          </a:p>
          <a:p>
            <a:pPr algn="just"/>
            <a:r>
              <a:rPr lang="sr-Cyrl-CS" dirty="0">
                <a:latin typeface="Calibri" panose="020F0502020204030204" pitchFamily="34" charset="0"/>
              </a:rPr>
              <a:t> </a:t>
            </a:r>
            <a:r>
              <a:rPr lang="sr-Cyrl-RS" b="1" dirty="0">
                <a:latin typeface="Calibri" panose="020F0502020204030204" pitchFamily="34" charset="0"/>
              </a:rPr>
              <a:t>Радионичарског типа  </a:t>
            </a:r>
            <a:r>
              <a:rPr lang="sr-Latn-RS" dirty="0" err="1" smtClean="0">
                <a:latin typeface="Calibri" panose="020F0502020204030204" pitchFamily="34" charset="0"/>
              </a:rPr>
              <a:t>је</a:t>
            </a:r>
            <a:r>
              <a:rPr lang="sr-Latn-RS" dirty="0" smtClean="0">
                <a:latin typeface="Calibri" panose="020F0502020204030204" pitchFamily="34" charset="0"/>
              </a:rPr>
              <a:t> </a:t>
            </a:r>
            <a:r>
              <a:rPr lang="sr-Latn-RS" dirty="0" err="1">
                <a:latin typeface="Calibri" panose="020F0502020204030204" pitchFamily="34" charset="0"/>
              </a:rPr>
              <a:t>све</a:t>
            </a:r>
            <a:r>
              <a:rPr lang="sr-Latn-RS" dirty="0">
                <a:latin typeface="Calibri" panose="020F0502020204030204" pitchFamily="34" charset="0"/>
              </a:rPr>
              <a:t> </a:t>
            </a:r>
            <a:r>
              <a:rPr lang="sr-Latn-RS" dirty="0" err="1">
                <a:latin typeface="Calibri" panose="020F0502020204030204" pitchFamily="34" charset="0"/>
              </a:rPr>
              <a:t>више</a:t>
            </a:r>
            <a:r>
              <a:rPr lang="sr-Cyrl-RS" dirty="0">
                <a:latin typeface="Calibri" panose="020F0502020204030204" pitchFamily="34" charset="0"/>
              </a:rPr>
              <a:t>  заступљен у ВОР-у. Овај облик рада укључује  сарадњу деце и одраслих, на пример, родитеља. Овај </a:t>
            </a:r>
            <a:r>
              <a:rPr lang="sr-Cyrl-CS" dirty="0">
                <a:latin typeface="Calibri" panose="020F0502020204030204" pitchFamily="34" charset="0"/>
              </a:rPr>
              <a:t>облик рада може да учини рад са децом динамичнијим, занимљивијим, да подстакне активност детета и допринесе бољем квалитету резултата</a:t>
            </a:r>
            <a:r>
              <a:rPr lang="sr-Latn-RS" dirty="0">
                <a:latin typeface="Calibri" panose="020F0502020204030204" pitchFamily="34" charset="0"/>
              </a:rPr>
              <a:t>.</a:t>
            </a:r>
          </a:p>
          <a:p>
            <a:endParaRPr lang="sr-Latn-RS" dirty="0"/>
          </a:p>
        </p:txBody>
      </p:sp>
    </p:spTree>
    <p:extLst>
      <p:ext uri="{BB962C8B-B14F-4D97-AF65-F5344CB8AC3E}">
        <p14:creationId xmlns:p14="http://schemas.microsoft.com/office/powerpoint/2010/main" val="375294800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1134181"/>
          </a:xfrm>
        </p:spPr>
        <p:txBody>
          <a:bodyPr>
            <a:normAutofit fontScale="90000"/>
          </a:bodyPr>
          <a:lstStyle/>
          <a:p>
            <a:r>
              <a:rPr lang="sr-Cyrl-RS" dirty="0"/>
              <a:t>ПРИНЦИПИ У РАДУ СА ДЕЦОМ</a:t>
            </a:r>
            <a:r>
              <a:rPr lang="sr-Latn-RS" dirty="0"/>
              <a:t/>
            </a:r>
            <a:br>
              <a:rPr lang="sr-Latn-RS" dirty="0"/>
            </a:br>
            <a:endParaRPr lang="sr-Latn-RS" dirty="0"/>
          </a:p>
        </p:txBody>
      </p:sp>
      <p:sp>
        <p:nvSpPr>
          <p:cNvPr id="3" name="Content Placeholder 2"/>
          <p:cNvSpPr>
            <a:spLocks noGrp="1"/>
          </p:cNvSpPr>
          <p:nvPr>
            <p:ph idx="1"/>
          </p:nvPr>
        </p:nvSpPr>
        <p:spPr/>
        <p:txBody>
          <a:bodyPr>
            <a:normAutofit/>
          </a:bodyPr>
          <a:lstStyle/>
          <a:p>
            <a:pPr algn="just"/>
            <a:r>
              <a:rPr lang="sr-Cyrl-RS" b="1" dirty="0">
                <a:latin typeface="Calibri" panose="020F0502020204030204" pitchFamily="34" charset="0"/>
              </a:rPr>
              <a:t>Принцип игре</a:t>
            </a:r>
            <a:r>
              <a:rPr lang="sr-Cyrl-RS" dirty="0">
                <a:latin typeface="Calibri" panose="020F0502020204030204" pitchFamily="34" charset="0"/>
              </a:rPr>
              <a:t> </a:t>
            </a:r>
            <a:r>
              <a:rPr lang="sr-Latn-CS" dirty="0" err="1">
                <a:latin typeface="Calibri" panose="020F0502020204030204" pitchFamily="34" charset="0"/>
              </a:rPr>
              <a:t>полази</a:t>
            </a:r>
            <a:r>
              <a:rPr lang="sr-Latn-CS" dirty="0">
                <a:latin typeface="Calibri" panose="020F0502020204030204" pitchFamily="34" charset="0"/>
              </a:rPr>
              <a:t> </a:t>
            </a:r>
            <a:r>
              <a:rPr lang="sr-Latn-CS" dirty="0" err="1">
                <a:latin typeface="Calibri" panose="020F0502020204030204" pitchFamily="34" charset="0"/>
              </a:rPr>
              <a:t>од</a:t>
            </a:r>
            <a:r>
              <a:rPr lang="sr-Latn-CS" dirty="0">
                <a:latin typeface="Calibri" panose="020F0502020204030204" pitchFamily="34" charset="0"/>
              </a:rPr>
              <a:t> </a:t>
            </a:r>
            <a:r>
              <a:rPr lang="sr-Latn-CS" dirty="0" err="1">
                <a:latin typeface="Calibri" panose="020F0502020204030204" pitchFamily="34" charset="0"/>
              </a:rPr>
              <a:t>тога</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је</a:t>
            </a:r>
            <a:r>
              <a:rPr lang="sr-Latn-CS" dirty="0">
                <a:latin typeface="Calibri" panose="020F0502020204030204" pitchFamily="34" charset="0"/>
              </a:rPr>
              <a:t> </a:t>
            </a:r>
            <a:r>
              <a:rPr lang="sr-Latn-CS" dirty="0" err="1">
                <a:latin typeface="Calibri" panose="020F0502020204030204" pitchFamily="34" charset="0"/>
              </a:rPr>
              <a:t>за</a:t>
            </a:r>
            <a:r>
              <a:rPr lang="sr-Latn-CS" dirty="0">
                <a:latin typeface="Calibri" panose="020F0502020204030204" pitchFamily="34" charset="0"/>
              </a:rPr>
              <a:t> </a:t>
            </a:r>
            <a:r>
              <a:rPr lang="sr-Latn-CS" dirty="0" err="1">
                <a:latin typeface="Calibri" panose="020F0502020204030204" pitchFamily="34" charset="0"/>
              </a:rPr>
              <a:t>дете</a:t>
            </a:r>
            <a:r>
              <a:rPr lang="sr-Latn-CS" dirty="0">
                <a:latin typeface="Calibri" panose="020F0502020204030204" pitchFamily="34" charset="0"/>
              </a:rPr>
              <a:t> </a:t>
            </a:r>
            <a:r>
              <a:rPr lang="sr-Latn-CS" dirty="0" err="1">
                <a:latin typeface="Calibri" panose="020F0502020204030204" pitchFamily="34" charset="0"/>
              </a:rPr>
              <a:t>до</a:t>
            </a:r>
            <a:r>
              <a:rPr lang="sr-Latn-CS" dirty="0">
                <a:latin typeface="Calibri" panose="020F0502020204030204" pitchFamily="34" charset="0"/>
              </a:rPr>
              <a:t> </a:t>
            </a:r>
            <a:r>
              <a:rPr lang="sr-Latn-CS" dirty="0" err="1">
                <a:latin typeface="Calibri" panose="020F0502020204030204" pitchFamily="34" charset="0"/>
              </a:rPr>
              <a:t>поласка</a:t>
            </a:r>
            <a:r>
              <a:rPr lang="sr-Latn-CS" dirty="0">
                <a:latin typeface="Calibri" panose="020F0502020204030204" pitchFamily="34" charset="0"/>
              </a:rPr>
              <a:t> у </a:t>
            </a:r>
            <a:r>
              <a:rPr lang="sr-Latn-CS" dirty="0" err="1">
                <a:latin typeface="Calibri" panose="020F0502020204030204" pitchFamily="34" charset="0"/>
              </a:rPr>
              <a:t>школу</a:t>
            </a:r>
            <a:r>
              <a:rPr lang="sr-Latn-CS" dirty="0">
                <a:latin typeface="Calibri" panose="020F0502020204030204" pitchFamily="34" charset="0"/>
              </a:rPr>
              <a:t> (а и </a:t>
            </a:r>
            <a:r>
              <a:rPr lang="sr-Latn-CS" dirty="0" err="1">
                <a:latin typeface="Calibri" panose="020F0502020204030204" pitchFamily="34" charset="0"/>
              </a:rPr>
              <a:t>касније</a:t>
            </a:r>
            <a:r>
              <a:rPr lang="sr-Latn-CS" dirty="0">
                <a:latin typeface="Calibri" panose="020F0502020204030204" pitchFamily="34" charset="0"/>
              </a:rPr>
              <a:t>) </a:t>
            </a:r>
            <a:r>
              <a:rPr lang="sr-Latn-CS" dirty="0" err="1">
                <a:latin typeface="Calibri" panose="020F0502020204030204" pitchFamily="34" charset="0"/>
              </a:rPr>
              <a:t>игра</a:t>
            </a:r>
            <a:r>
              <a:rPr lang="sr-Latn-CS" dirty="0">
                <a:latin typeface="Calibri" panose="020F0502020204030204" pitchFamily="34" charset="0"/>
              </a:rPr>
              <a:t> </a:t>
            </a:r>
            <a:r>
              <a:rPr lang="sr-Cyrl-RS" dirty="0" smtClean="0">
                <a:latin typeface="Calibri" panose="020F0502020204030204" pitchFamily="34" charset="0"/>
              </a:rPr>
              <a:t> </a:t>
            </a:r>
            <a:r>
              <a:rPr lang="sr-Cyrl-RS" dirty="0">
                <a:latin typeface="Calibri" panose="020F0502020204030204" pitchFamily="34" charset="0"/>
              </a:rPr>
              <a:t>најважнија активност</a:t>
            </a:r>
            <a:r>
              <a:rPr lang="sr-Latn-CS" dirty="0">
                <a:latin typeface="Calibri" panose="020F0502020204030204" pitchFamily="34" charset="0"/>
              </a:rPr>
              <a:t>. </a:t>
            </a:r>
            <a:r>
              <a:rPr lang="sr-Latn-CS" dirty="0" err="1">
                <a:latin typeface="Calibri" panose="020F0502020204030204" pitchFamily="34" charset="0"/>
              </a:rPr>
              <a:t>Познато</a:t>
            </a:r>
            <a:r>
              <a:rPr lang="sr-Latn-CS" dirty="0">
                <a:latin typeface="Calibri" panose="020F0502020204030204" pitchFamily="34" charset="0"/>
              </a:rPr>
              <a:t> </a:t>
            </a:r>
            <a:r>
              <a:rPr lang="sr-Latn-CS" dirty="0" err="1">
                <a:latin typeface="Calibri" panose="020F0502020204030204" pitchFamily="34" charset="0"/>
              </a:rPr>
              <a:t>је</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дете</a:t>
            </a:r>
            <a:r>
              <a:rPr lang="sr-Latn-CS" dirty="0">
                <a:latin typeface="Calibri" panose="020F0502020204030204" pitchFamily="34" charset="0"/>
              </a:rPr>
              <a:t> </a:t>
            </a:r>
            <a:r>
              <a:rPr lang="sr-Latn-CS" dirty="0" err="1">
                <a:latin typeface="Calibri" panose="020F0502020204030204" pitchFamily="34" charset="0"/>
              </a:rPr>
              <a:t>учи</a:t>
            </a:r>
            <a:r>
              <a:rPr lang="sr-Latn-CS" dirty="0">
                <a:latin typeface="Calibri" panose="020F0502020204030204" pitchFamily="34" charset="0"/>
              </a:rPr>
              <a:t> </a:t>
            </a:r>
            <a:r>
              <a:rPr lang="sr-Latn-CS" dirty="0" err="1">
                <a:latin typeface="Calibri" panose="020F0502020204030204" pitchFamily="34" charset="0"/>
              </a:rPr>
              <a:t>играјући</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а </a:t>
            </a:r>
            <a:r>
              <a:rPr lang="sr-Latn-CS" dirty="0" err="1">
                <a:latin typeface="Calibri" panose="020F0502020204030204" pitchFamily="34" charset="0"/>
              </a:rPr>
              <a:t>игра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учећи</a:t>
            </a:r>
            <a:r>
              <a:rPr lang="sr-Latn-CS" dirty="0">
                <a:latin typeface="Calibri" panose="020F0502020204030204" pitchFamily="34" charset="0"/>
              </a:rPr>
              <a:t>. </a:t>
            </a:r>
            <a:r>
              <a:rPr lang="sr-Latn-CS" dirty="0" err="1">
                <a:latin typeface="Calibri" panose="020F0502020204030204" pitchFamily="34" charset="0"/>
              </a:rPr>
              <a:t>Због</a:t>
            </a:r>
            <a:r>
              <a:rPr lang="sr-Latn-CS" dirty="0">
                <a:latin typeface="Calibri" panose="020F0502020204030204" pitchFamily="34" charset="0"/>
              </a:rPr>
              <a:t> </a:t>
            </a:r>
            <a:r>
              <a:rPr lang="sr-Latn-CS" dirty="0" err="1">
                <a:latin typeface="Calibri" panose="020F0502020204030204" pitchFamily="34" charset="0"/>
              </a:rPr>
              <a:t>тога</a:t>
            </a:r>
            <a:r>
              <a:rPr lang="sr-Latn-CS" dirty="0">
                <a:latin typeface="Calibri" panose="020F0502020204030204" pitchFamily="34" charset="0"/>
              </a:rPr>
              <a:t> </a:t>
            </a:r>
            <a:r>
              <a:rPr lang="sr-Latn-CS" dirty="0" err="1">
                <a:latin typeface="Calibri" panose="020F0502020204030204" pitchFamily="34" charset="0"/>
              </a:rPr>
              <a:t>је</a:t>
            </a:r>
            <a:r>
              <a:rPr lang="sr-Latn-CS" dirty="0">
                <a:latin typeface="Calibri" panose="020F0502020204030204" pitchFamily="34" charset="0"/>
              </a:rPr>
              <a:t> </a:t>
            </a:r>
            <a:r>
              <a:rPr lang="sr-Latn-CS" dirty="0" err="1">
                <a:latin typeface="Calibri" panose="020F0502020204030204" pitchFamily="34" charset="0"/>
              </a:rPr>
              <a:t>игра</a:t>
            </a:r>
            <a:r>
              <a:rPr lang="sr-Latn-CS" dirty="0">
                <a:latin typeface="Calibri" panose="020F0502020204030204" pitchFamily="34" charset="0"/>
              </a:rPr>
              <a:t>, </a:t>
            </a:r>
            <a:r>
              <a:rPr lang="sr-Latn-CS" dirty="0" err="1">
                <a:latin typeface="Calibri" panose="020F0502020204030204" pitchFamily="34" charset="0"/>
              </a:rPr>
              <a:t>поред</a:t>
            </a:r>
            <a:r>
              <a:rPr lang="sr-Latn-CS" dirty="0">
                <a:latin typeface="Calibri" panose="020F0502020204030204" pitchFamily="34" charset="0"/>
              </a:rPr>
              <a:t> </a:t>
            </a:r>
            <a:r>
              <a:rPr lang="sr-Latn-CS" dirty="0" err="1">
                <a:latin typeface="Calibri" panose="020F0502020204030204" pitchFamily="34" charset="0"/>
              </a:rPr>
              <a:t>осталих</a:t>
            </a:r>
            <a:r>
              <a:rPr lang="sr-Latn-CS" dirty="0">
                <a:latin typeface="Calibri" panose="020F0502020204030204" pitchFamily="34" charset="0"/>
              </a:rPr>
              <a:t> </a:t>
            </a:r>
            <a:r>
              <a:rPr lang="sr-Latn-CS" dirty="0" err="1">
                <a:latin typeface="Calibri" panose="020F0502020204030204" pitchFamily="34" charset="0"/>
              </a:rPr>
              <a:t>принципа</a:t>
            </a:r>
            <a:r>
              <a:rPr lang="sr-Latn-CS" dirty="0">
                <a:latin typeface="Calibri" panose="020F0502020204030204" pitchFamily="34" charset="0"/>
              </a:rPr>
              <a:t>, </a:t>
            </a:r>
            <a:r>
              <a:rPr lang="sr-Latn-CS" dirty="0" err="1">
                <a:latin typeface="Calibri" panose="020F0502020204030204" pitchFamily="34" charset="0"/>
              </a:rPr>
              <a:t>основни</a:t>
            </a:r>
            <a:r>
              <a:rPr lang="sr-Latn-CS" dirty="0">
                <a:latin typeface="Calibri" panose="020F0502020204030204" pitchFamily="34" charset="0"/>
              </a:rPr>
              <a:t> и </a:t>
            </a:r>
            <a:r>
              <a:rPr lang="sr-Latn-CS" dirty="0" err="1">
                <a:latin typeface="Calibri" panose="020F0502020204030204" pitchFamily="34" charset="0"/>
              </a:rPr>
              <a:t>водећи</a:t>
            </a:r>
            <a:r>
              <a:rPr lang="sr-Latn-CS" dirty="0">
                <a:latin typeface="Calibri" panose="020F0502020204030204" pitchFamily="34" charset="0"/>
              </a:rPr>
              <a:t> </a:t>
            </a:r>
            <a:r>
              <a:rPr lang="sr-Latn-CS" dirty="0" err="1" smtClean="0">
                <a:latin typeface="Calibri" panose="020F0502020204030204" pitchFamily="34" charset="0"/>
              </a:rPr>
              <a:t>при</a:t>
            </a:r>
            <a:r>
              <a:rPr lang="sr-Cyrl-RS" dirty="0" err="1" smtClean="0">
                <a:latin typeface="Calibri" panose="020F0502020204030204" pitchFamily="34" charset="0"/>
              </a:rPr>
              <a:t>н</a:t>
            </a:r>
            <a:r>
              <a:rPr lang="sr-Cyrl-RS" dirty="0" err="1">
                <a:latin typeface="Calibri" panose="020F0502020204030204" pitchFamily="34" charset="0"/>
              </a:rPr>
              <a:t>ц</a:t>
            </a:r>
            <a:r>
              <a:rPr lang="sr-Latn-CS" dirty="0" err="1" smtClean="0">
                <a:latin typeface="Calibri" panose="020F0502020204030204" pitchFamily="34" charset="0"/>
              </a:rPr>
              <a:t>ип</a:t>
            </a:r>
            <a:r>
              <a:rPr lang="sr-Latn-CS" dirty="0" smtClean="0">
                <a:latin typeface="Calibri" panose="020F0502020204030204" pitchFamily="34" charset="0"/>
              </a:rPr>
              <a:t> </a:t>
            </a:r>
            <a:r>
              <a:rPr lang="sr-Latn-CS" dirty="0" err="1">
                <a:latin typeface="Calibri" panose="020F0502020204030204" pitchFamily="34" charset="0"/>
              </a:rPr>
              <a:t>рада</a:t>
            </a:r>
            <a:r>
              <a:rPr lang="sr-Latn-CS" dirty="0">
                <a:latin typeface="Calibri" panose="020F0502020204030204" pitchFamily="34" charset="0"/>
              </a:rPr>
              <a:t> </a:t>
            </a:r>
            <a:r>
              <a:rPr lang="sr-Latn-CS" dirty="0" err="1">
                <a:latin typeface="Calibri" panose="020F0502020204030204" pitchFamily="34" charset="0"/>
              </a:rPr>
              <a:t>са</a:t>
            </a:r>
            <a:r>
              <a:rPr lang="sr-Latn-CS" dirty="0">
                <a:latin typeface="Calibri" panose="020F0502020204030204" pitchFamily="34" charset="0"/>
              </a:rPr>
              <a:t> </a:t>
            </a:r>
            <a:r>
              <a:rPr lang="sr-Latn-CS" dirty="0" err="1">
                <a:latin typeface="Calibri" panose="020F0502020204030204" pitchFamily="34" charset="0"/>
              </a:rPr>
              <a:t>децом</a:t>
            </a:r>
            <a:r>
              <a:rPr lang="sr-Latn-CS" dirty="0">
                <a:latin typeface="Calibri" panose="020F0502020204030204" pitchFamily="34" charset="0"/>
              </a:rPr>
              <a:t> </a:t>
            </a:r>
            <a:r>
              <a:rPr lang="sr-Latn-CS" dirty="0" err="1">
                <a:latin typeface="Calibri" panose="020F0502020204030204" pitchFamily="34" charset="0"/>
              </a:rPr>
              <a:t>до</a:t>
            </a:r>
            <a:r>
              <a:rPr lang="sr-Latn-CS" dirty="0">
                <a:latin typeface="Calibri" panose="020F0502020204030204" pitchFamily="34" charset="0"/>
              </a:rPr>
              <a:t> </a:t>
            </a:r>
            <a:r>
              <a:rPr lang="sr-Latn-CS" dirty="0" err="1">
                <a:latin typeface="Calibri" panose="020F0502020204030204" pitchFamily="34" charset="0"/>
              </a:rPr>
              <a:t>поласка</a:t>
            </a:r>
            <a:r>
              <a:rPr lang="sr-Latn-CS" dirty="0">
                <a:latin typeface="Calibri" panose="020F0502020204030204" pitchFamily="34" charset="0"/>
              </a:rPr>
              <a:t> у </a:t>
            </a:r>
            <a:r>
              <a:rPr lang="sr-Latn-CS" dirty="0" err="1">
                <a:latin typeface="Calibri" panose="020F0502020204030204" pitchFamily="34" charset="0"/>
              </a:rPr>
              <a:t>школу</a:t>
            </a:r>
            <a:r>
              <a:rPr lang="sr-Latn-CS" dirty="0">
                <a:latin typeface="Calibri" panose="020F0502020204030204" pitchFamily="34" charset="0"/>
              </a:rPr>
              <a:t>. </a:t>
            </a:r>
            <a:endParaRPr lang="sr-Cyrl-RS" dirty="0" smtClean="0">
              <a:latin typeface="Calibri" panose="020F0502020204030204" pitchFamily="34" charset="0"/>
            </a:endParaRPr>
          </a:p>
          <a:p>
            <a:pPr algn="just"/>
            <a:r>
              <a:rPr lang="sr-Cyrl-RS" b="1" dirty="0" smtClean="0">
                <a:latin typeface="Calibri" panose="020F0502020204030204" pitchFamily="34" charset="0"/>
              </a:rPr>
              <a:t>Принцип </a:t>
            </a:r>
            <a:r>
              <a:rPr lang="sr-Cyrl-RS" b="1" dirty="0" err="1">
                <a:latin typeface="Calibri" panose="020F0502020204030204" pitchFamily="34" charset="0"/>
              </a:rPr>
              <a:t>узрасне</a:t>
            </a:r>
            <a:r>
              <a:rPr lang="sr-Cyrl-RS" b="1" dirty="0">
                <a:latin typeface="Calibri" panose="020F0502020204030204" pitchFamily="34" charset="0"/>
              </a:rPr>
              <a:t> и индивидуалне  примерености</a:t>
            </a:r>
            <a:r>
              <a:rPr lang="sr-Cyrl-RS" b="1" i="1" dirty="0">
                <a:latin typeface="Calibri" panose="020F0502020204030204" pitchFamily="34" charset="0"/>
              </a:rPr>
              <a:t> п</a:t>
            </a:r>
            <a:r>
              <a:rPr lang="sr-Cyrl-RS" dirty="0">
                <a:latin typeface="Calibri" panose="020F0502020204030204" pitchFamily="34" charset="0"/>
              </a:rPr>
              <a:t>одразумева усклађивање са  потребама детета, па васпитач у планирању васпитно-образовног рада  треба да има у виду свако дете појединачно и његове могућности. Организацију активности, избор садржаја и начин реализације васпитач усклађује према индивидуалним потенцијалима детета, примењујући </a:t>
            </a:r>
            <a:r>
              <a:rPr lang="sr-Cyrl-RS" dirty="0" smtClean="0">
                <a:latin typeface="Calibri" panose="020F0502020204030204" pitchFamily="34" charset="0"/>
              </a:rPr>
              <a:t>различито осмишљене задатке </a:t>
            </a:r>
            <a:r>
              <a:rPr lang="sr-Cyrl-RS" dirty="0">
                <a:latin typeface="Calibri" panose="020F0502020204030204" pitchFamily="34" charset="0"/>
              </a:rPr>
              <a:t>и диференциране облике рада.        </a:t>
            </a:r>
            <a:endParaRPr lang="sr-Latn-RS" dirty="0">
              <a:latin typeface="Calibri" panose="020F0502020204030204" pitchFamily="34" charset="0"/>
            </a:endParaRPr>
          </a:p>
          <a:p>
            <a:endParaRPr lang="sr-Latn-RS" dirty="0"/>
          </a:p>
        </p:txBody>
      </p:sp>
    </p:spTree>
    <p:extLst>
      <p:ext uri="{BB962C8B-B14F-4D97-AF65-F5344CB8AC3E}">
        <p14:creationId xmlns:p14="http://schemas.microsoft.com/office/powerpoint/2010/main" val="101422272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52039" y="404687"/>
            <a:ext cx="10178322" cy="922308"/>
          </a:xfrm>
        </p:spPr>
        <p:txBody>
          <a:bodyPr/>
          <a:lstStyle/>
          <a:p>
            <a:r>
              <a:rPr lang="sr-Cyrl-RS" dirty="0" smtClean="0"/>
              <a:t>ПРИНЦИПИ У РАДУ СА ДЕЦОМ</a:t>
            </a:r>
            <a:endParaRPr lang="sr-Latn-RS" dirty="0"/>
          </a:p>
        </p:txBody>
      </p:sp>
      <p:sp>
        <p:nvSpPr>
          <p:cNvPr id="3" name="Content Placeholder 2"/>
          <p:cNvSpPr>
            <a:spLocks noGrp="1"/>
          </p:cNvSpPr>
          <p:nvPr>
            <p:ph idx="1"/>
          </p:nvPr>
        </p:nvSpPr>
        <p:spPr>
          <a:xfrm>
            <a:off x="1251678" y="1326995"/>
            <a:ext cx="10178322" cy="4552597"/>
          </a:xfrm>
        </p:spPr>
        <p:txBody>
          <a:bodyPr>
            <a:noAutofit/>
          </a:bodyPr>
          <a:lstStyle/>
          <a:p>
            <a:pPr algn="just"/>
            <a:r>
              <a:rPr lang="sr-Cyrl-RS" sz="1400" b="1" dirty="0">
                <a:latin typeface="Calibri" panose="020F0502020204030204" pitchFamily="34" charset="0"/>
              </a:rPr>
              <a:t>Принципи систематичности и поступности</a:t>
            </a:r>
            <a:r>
              <a:rPr lang="sr-Cyrl-RS" sz="1400" b="1" i="1" dirty="0">
                <a:latin typeface="Calibri" panose="020F0502020204030204" pitchFamily="34" charset="0"/>
              </a:rPr>
              <a:t>: </a:t>
            </a:r>
            <a:r>
              <a:rPr lang="sr-Cyrl-RS" sz="1400" dirty="0">
                <a:latin typeface="Calibri" panose="020F0502020204030204" pitchFamily="34" charset="0"/>
              </a:rPr>
              <a:t>Рад на развоју говора организује се применом основних дидактичких принципа: од лакшег ка тежем, од једноставнијег ка сложенијем. Принцип систематичности издваја се као један од руководећих, јер се програмски садржаји усвајају систематским вежбањима. Полазиште у раду на развијању говорног изражавања деце је језичко искуство које деца усвајају у свом породичном окружењу и на које се потом  организованим и систематским активностима делује у предшколском периоду. </a:t>
            </a:r>
            <a:endParaRPr lang="sr-Latn-RS" sz="1400" dirty="0">
              <a:latin typeface="Calibri" panose="020F0502020204030204" pitchFamily="34" charset="0"/>
            </a:endParaRPr>
          </a:p>
          <a:p>
            <a:pPr algn="just"/>
            <a:r>
              <a:rPr lang="sr-Cyrl-RS" sz="1400" dirty="0">
                <a:latin typeface="Calibri" panose="020F0502020204030204" pitchFamily="34" charset="0"/>
              </a:rPr>
              <a:t>Принцип поступности указује да се говор деце изграђуј</a:t>
            </a:r>
            <a:r>
              <a:rPr lang="sr-Latn-RS" sz="1400" dirty="0">
                <a:latin typeface="Calibri" panose="020F0502020204030204" pitchFamily="34" charset="0"/>
              </a:rPr>
              <a:t>e</a:t>
            </a:r>
            <a:r>
              <a:rPr lang="sr-Cyrl-RS" sz="1400" dirty="0">
                <a:latin typeface="Calibri" panose="020F0502020204030204" pitchFamily="34" charset="0"/>
              </a:rPr>
              <a:t> поступно. Да би се овај принцип уважио, неопходно је при организацији овог значајног подручја планиране садржаје нудити деци  имајући у виду поступност усвајања у складу са ширењем дечјих сазнања и развијањем интелектуалних способности. Због бројних </a:t>
            </a:r>
            <a:r>
              <a:rPr lang="sr-Cyrl-RS" sz="1400" dirty="0" err="1">
                <a:latin typeface="Calibri" panose="020F0502020204030204" pitchFamily="34" charset="0"/>
              </a:rPr>
              <a:t>узрасних</a:t>
            </a:r>
            <a:r>
              <a:rPr lang="sr-Cyrl-RS" sz="1400" dirty="0">
                <a:latin typeface="Calibri" panose="020F0502020204030204" pitchFamily="34" charset="0"/>
              </a:rPr>
              <a:t> ограничења деце предшколског узраста, ово начело треба стално имати на уму због чега је неопходна појачана обазривост и одговорност у захтевима. Психолошко-сазнајна основа изражавања усмерава на активирање посматрачких активности деце, развијање способности упоређивања, уочавања, откривања и </a:t>
            </a:r>
            <a:r>
              <a:rPr lang="sr-Cyrl-RS" sz="1400" dirty="0" smtClean="0">
                <a:latin typeface="Calibri" panose="020F0502020204030204" pitchFamily="34" charset="0"/>
              </a:rPr>
              <a:t>других.</a:t>
            </a:r>
          </a:p>
          <a:p>
            <a:pPr algn="just"/>
            <a:r>
              <a:rPr lang="sr-Cyrl-RS" sz="1400" b="1" dirty="0" smtClean="0">
                <a:latin typeface="Calibri" panose="020F0502020204030204" pitchFamily="34" charset="0"/>
              </a:rPr>
              <a:t>Принцип </a:t>
            </a:r>
            <a:r>
              <a:rPr lang="sr-Cyrl-RS" sz="1400" b="1" dirty="0">
                <a:latin typeface="Calibri" panose="020F0502020204030204" pitchFamily="34" charset="0"/>
              </a:rPr>
              <a:t>садржајне компетенције</a:t>
            </a:r>
            <a:r>
              <a:rPr lang="sr-Cyrl-RS" sz="1400" b="1" i="1" dirty="0">
                <a:latin typeface="Calibri" panose="020F0502020204030204" pitchFamily="34" charset="0"/>
              </a:rPr>
              <a:t>:  </a:t>
            </a:r>
            <a:r>
              <a:rPr lang="sr-Cyrl-RS" sz="1400" dirty="0">
                <a:latin typeface="Calibri" panose="020F0502020204030204" pitchFamily="34" charset="0"/>
              </a:rPr>
              <a:t>подсећа на то да се усвајање и развој усменог говора  успешније  развија уколико се вежбе заснивају на садржајима који су деци блиски, занимљиви и познати. То значи да ће се дете увек успешније изразити уколико боље познаје садржаје о којима говори и уколико су теме повезане са личним искуством детета. </a:t>
            </a:r>
            <a:endParaRPr lang="sr-Cyrl-RS" sz="1400" dirty="0" smtClean="0">
              <a:latin typeface="Calibri" panose="020F0502020204030204" pitchFamily="34" charset="0"/>
            </a:endParaRPr>
          </a:p>
          <a:p>
            <a:pPr algn="just"/>
            <a:r>
              <a:rPr lang="sr-Cyrl-RS" sz="1400" b="1" dirty="0" smtClean="0">
                <a:latin typeface="Calibri" panose="020F0502020204030204" pitchFamily="34" charset="0"/>
              </a:rPr>
              <a:t>Принцип </a:t>
            </a:r>
            <a:r>
              <a:rPr lang="sr-Cyrl-RS" sz="1400" b="1" dirty="0">
                <a:latin typeface="Calibri" panose="020F0502020204030204" pitchFamily="34" charset="0"/>
              </a:rPr>
              <a:t>стваралаштва и креативности</a:t>
            </a:r>
            <a:r>
              <a:rPr lang="sr-Cyrl-RS" sz="1400" dirty="0">
                <a:latin typeface="Calibri" panose="020F0502020204030204" pitchFamily="34" charset="0"/>
              </a:rPr>
              <a:t>: од  изузетног су значаја, јер креативност има велику улогу у дечјим активностима. Васпитач  стално треба да подстиче, усмерава и развија разноврсне дечје стваралачке потенцијале и креативна испољавања. Ништа у раду са децом нема тако лош учинак као што имају монотонија и стереотипија а, насупрот томе, разноврсност и </a:t>
            </a:r>
            <a:r>
              <a:rPr lang="sr-Cyrl-RS" sz="1400" dirty="0" smtClean="0">
                <a:latin typeface="Calibri" panose="020F0502020204030204" pitchFamily="34" charset="0"/>
              </a:rPr>
              <a:t>занимљивост </a:t>
            </a:r>
            <a:r>
              <a:rPr lang="sr-Cyrl-RS" sz="1400" dirty="0">
                <a:latin typeface="Calibri" panose="020F0502020204030204" pitchFamily="34" charset="0"/>
              </a:rPr>
              <a:t>у раду са децом имају велики педагошки значај.</a:t>
            </a:r>
            <a:endParaRPr lang="sr-Latn-RS" sz="1400" dirty="0">
              <a:latin typeface="Calibri" panose="020F0502020204030204" pitchFamily="34" charset="0"/>
            </a:endParaRPr>
          </a:p>
        </p:txBody>
      </p:sp>
    </p:spTree>
    <p:extLst>
      <p:ext uri="{BB962C8B-B14F-4D97-AF65-F5344CB8AC3E}">
        <p14:creationId xmlns:p14="http://schemas.microsoft.com/office/powerpoint/2010/main" val="32900692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dirty="0" err="1" smtClean="0"/>
              <a:t>ПРиНЦИПИ</a:t>
            </a:r>
            <a:r>
              <a:rPr lang="sr-Cyrl-RS" dirty="0" smtClean="0"/>
              <a:t> У РАДУ СА ДЕЦОМ</a:t>
            </a:r>
            <a:endParaRPr lang="sr-Latn-RS" dirty="0"/>
          </a:p>
        </p:txBody>
      </p:sp>
      <p:sp>
        <p:nvSpPr>
          <p:cNvPr id="3" name="Content Placeholder 2"/>
          <p:cNvSpPr>
            <a:spLocks noGrp="1"/>
          </p:cNvSpPr>
          <p:nvPr>
            <p:ph idx="1"/>
          </p:nvPr>
        </p:nvSpPr>
        <p:spPr/>
        <p:txBody>
          <a:bodyPr>
            <a:normAutofit fontScale="92500" lnSpcReduction="20000"/>
          </a:bodyPr>
          <a:lstStyle/>
          <a:p>
            <a:pPr algn="just"/>
            <a:r>
              <a:rPr lang="sr-Cyrl-RS" b="1" dirty="0">
                <a:latin typeface="Calibri" panose="020F0502020204030204" pitchFamily="34" charset="0"/>
              </a:rPr>
              <a:t>Принцип условности елемената језичког изражавања: </a:t>
            </a:r>
            <a:r>
              <a:rPr lang="sr-Cyrl-RS" dirty="0">
                <a:latin typeface="Calibri" panose="020F0502020204030204" pitchFamily="34" charset="0"/>
              </a:rPr>
              <a:t>Интегрални део подручја језичког изражавања чине: слушање, говорење, читање и писање, па се издвојени </a:t>
            </a:r>
            <a:r>
              <a:rPr lang="sr-Cyrl-RS" dirty="0" err="1">
                <a:latin typeface="Calibri" panose="020F0502020204030204" pitchFamily="34" charset="0"/>
              </a:rPr>
              <a:t>међузависни</a:t>
            </a:r>
            <a:r>
              <a:rPr lang="sr-Cyrl-RS" dirty="0">
                <a:latin typeface="Calibri" panose="020F0502020204030204" pitchFamily="34" charset="0"/>
              </a:rPr>
              <a:t> однос издваја као важно начело. Без пажљивог и доброг слушања нема ни ваљаног </a:t>
            </a:r>
            <a:r>
              <a:rPr lang="sr-Cyrl-RS" dirty="0" smtClean="0">
                <a:latin typeface="Calibri" panose="020F0502020204030204" pitchFamily="34" charset="0"/>
              </a:rPr>
              <a:t>говорења, а потом и </a:t>
            </a:r>
            <a:r>
              <a:rPr lang="sr-Cyrl-RS" dirty="0">
                <a:latin typeface="Calibri" panose="020F0502020204030204" pitchFamily="34" charset="0"/>
              </a:rPr>
              <a:t>читања</a:t>
            </a:r>
            <a:r>
              <a:rPr lang="sr-Cyrl-RS" dirty="0" smtClean="0">
                <a:latin typeface="Calibri" panose="020F0502020204030204" pitchFamily="34" charset="0"/>
              </a:rPr>
              <a:t>, итд. </a:t>
            </a:r>
          </a:p>
          <a:p>
            <a:pPr algn="just"/>
            <a:r>
              <a:rPr lang="sr-Cyrl-RS" b="1" dirty="0" smtClean="0">
                <a:latin typeface="Calibri" panose="020F0502020204030204" pitchFamily="34" charset="0"/>
              </a:rPr>
              <a:t>Принцип </a:t>
            </a:r>
            <a:r>
              <a:rPr lang="sr-Cyrl-RS" b="1" dirty="0">
                <a:latin typeface="Calibri" panose="020F0502020204030204" pitchFamily="34" charset="0"/>
              </a:rPr>
              <a:t>језичке толеранције </a:t>
            </a:r>
            <a:r>
              <a:rPr lang="sr-Cyrl-RS" dirty="0">
                <a:latin typeface="Calibri" panose="020F0502020204030204" pitchFamily="34" charset="0"/>
              </a:rPr>
              <a:t> Један од примарних задатака васпитно-образовног рада односи се на оспособљавање  детета да комуницира језиком. С обзиром на то да деца у вртић  долазе из различитих говорних средина, васпитач треба да испољи властиту језичку толеранцију према колоквијалном говорном изразу који су  деца стекла у породици и свом ближем окружењу, а који може по својим одликама у значајној мери да одступа од књижевнојезичке норме.  У почетку рада најважније је омогућити детету да јасно и слободно изрази своју мисао, а тек потом започињати систематски рад на кориговању језичког израза. </a:t>
            </a:r>
            <a:r>
              <a:rPr lang="sr-Latn-CS" dirty="0">
                <a:latin typeface="Calibri" panose="020F0502020204030204" pitchFamily="34" charset="0"/>
              </a:rPr>
              <a:t>	</a:t>
            </a:r>
            <a:endParaRPr lang="sr-Latn-RS" dirty="0">
              <a:latin typeface="Calibri" panose="020F0502020204030204" pitchFamily="34" charset="0"/>
            </a:endParaRPr>
          </a:p>
          <a:p>
            <a:endParaRPr lang="sr-Latn-RS" dirty="0"/>
          </a:p>
        </p:txBody>
      </p:sp>
    </p:spTree>
    <p:extLst>
      <p:ext uri="{BB962C8B-B14F-4D97-AF65-F5344CB8AC3E}">
        <p14:creationId xmlns:p14="http://schemas.microsoft.com/office/powerpoint/2010/main" val="42677437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1290298"/>
          </a:xfrm>
        </p:spPr>
        <p:txBody>
          <a:bodyPr/>
          <a:lstStyle/>
          <a:p>
            <a:endParaRPr lang="sr-Latn-RS" dirty="0"/>
          </a:p>
        </p:txBody>
      </p:sp>
      <p:sp>
        <p:nvSpPr>
          <p:cNvPr id="3" name="Content Placeholder 2"/>
          <p:cNvSpPr>
            <a:spLocks noGrp="1"/>
          </p:cNvSpPr>
          <p:nvPr>
            <p:ph idx="1"/>
          </p:nvPr>
        </p:nvSpPr>
        <p:spPr>
          <a:xfrm>
            <a:off x="1068798" y="1874517"/>
            <a:ext cx="10178322" cy="3593591"/>
          </a:xfrm>
        </p:spPr>
        <p:txBody>
          <a:bodyPr>
            <a:normAutofit fontScale="47500" lnSpcReduction="20000"/>
          </a:bodyPr>
          <a:lstStyle/>
          <a:p>
            <a:pPr marL="0" indent="0">
              <a:buNone/>
            </a:pPr>
            <a:endParaRPr lang="sr-Cyrl-RS" dirty="0"/>
          </a:p>
          <a:p>
            <a:endParaRPr lang="sr-Cyrl-RS" dirty="0" smtClean="0"/>
          </a:p>
          <a:p>
            <a:pPr marL="0" indent="0">
              <a:buNone/>
            </a:pPr>
            <a:r>
              <a:rPr lang="sr-Cyrl-RS" sz="5100" dirty="0" smtClean="0"/>
              <a:t>Методе </a:t>
            </a:r>
            <a:r>
              <a:rPr lang="sr-Cyrl-RS" sz="5100" dirty="0"/>
              <a:t>се могу  разврстати на неколико основних група: </a:t>
            </a:r>
            <a:endParaRPr lang="sr-Latn-RS" sz="5100" dirty="0"/>
          </a:p>
          <a:p>
            <a:pPr lvl="0"/>
            <a:r>
              <a:rPr lang="sr-Cyrl-RS" sz="5100" b="1" i="1" dirty="0"/>
              <a:t>Вербално-текстуалне (монолошка, дијалошка, текст метода)</a:t>
            </a:r>
            <a:endParaRPr lang="sr-Latn-RS" sz="5100" dirty="0"/>
          </a:p>
          <a:p>
            <a:pPr lvl="0"/>
            <a:r>
              <a:rPr lang="sr-Cyrl-RS" sz="5100" b="1" i="1" dirty="0"/>
              <a:t>Илустративно-демонстративна метода</a:t>
            </a:r>
            <a:endParaRPr lang="sr-Latn-RS" sz="5100" dirty="0"/>
          </a:p>
          <a:p>
            <a:pPr lvl="0"/>
            <a:r>
              <a:rPr lang="sr-Cyrl-RS" sz="5100" i="1" dirty="0"/>
              <a:t>Откривалачка метода (и проблемска метода)</a:t>
            </a:r>
            <a:endParaRPr lang="sr-Latn-RS" sz="5100" dirty="0"/>
          </a:p>
          <a:p>
            <a:pPr lvl="0"/>
            <a:r>
              <a:rPr lang="sr-Cyrl-RS" sz="5100" b="1" i="1" dirty="0"/>
              <a:t>Метода игре</a:t>
            </a:r>
            <a:endParaRPr lang="sr-Latn-RS" sz="5100" b="1" dirty="0"/>
          </a:p>
          <a:p>
            <a:pPr lvl="0"/>
            <a:r>
              <a:rPr lang="sr-Cyrl-RS" sz="5100" i="1" dirty="0"/>
              <a:t>Методе засноване на практичним активностима деце</a:t>
            </a:r>
            <a:endParaRPr lang="sr-Latn-RS" sz="5100" dirty="0"/>
          </a:p>
          <a:p>
            <a:pPr marL="0" indent="0">
              <a:buNone/>
            </a:pPr>
            <a:endParaRPr lang="sr-Latn-RS" dirty="0"/>
          </a:p>
          <a:p>
            <a:pPr marL="0" indent="0">
              <a:buNone/>
            </a:pPr>
            <a:r>
              <a:rPr lang="sr-Cyrl-RS" sz="4200" dirty="0"/>
              <a:t>Издвојене методе чине основ у креирању активности у ВОР-у</a:t>
            </a:r>
            <a:r>
              <a:rPr lang="sr-Latn-RS" sz="4200" dirty="0"/>
              <a:t>.</a:t>
            </a:r>
          </a:p>
        </p:txBody>
      </p:sp>
      <p:sp>
        <p:nvSpPr>
          <p:cNvPr id="5" name="Horizontal Scroll 4"/>
          <p:cNvSpPr/>
          <p:nvPr/>
        </p:nvSpPr>
        <p:spPr>
          <a:xfrm>
            <a:off x="1354548" y="251460"/>
            <a:ext cx="8200932" cy="1309249"/>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sr-Cyrl-RS" b="1" dirty="0"/>
              <a:t>Методе</a:t>
            </a:r>
            <a:r>
              <a:rPr lang="sr-Cyrl-RS" dirty="0"/>
              <a:t> су осмишљени  систематски поступци које означавају начин на који треба прећи пут до одређеног циља.</a:t>
            </a:r>
            <a:endParaRPr lang="sr-Latn-RS" dirty="0"/>
          </a:p>
          <a:p>
            <a:pPr algn="ctr"/>
            <a:endParaRPr lang="sr-Latn-RS" dirty="0"/>
          </a:p>
        </p:txBody>
      </p:sp>
    </p:spTree>
    <p:extLst>
      <p:ext uri="{BB962C8B-B14F-4D97-AF65-F5344CB8AC3E}">
        <p14:creationId xmlns:p14="http://schemas.microsoft.com/office/powerpoint/2010/main" val="37327193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075452" cy="1114945"/>
          </a:xfrm>
        </p:spPr>
        <p:txBody>
          <a:bodyPr/>
          <a:lstStyle/>
          <a:p>
            <a:r>
              <a:rPr lang="sr-Cyrl-CS" b="1" dirty="0" smtClean="0"/>
              <a:t>Вербално-текстуалне </a:t>
            </a:r>
            <a:r>
              <a:rPr lang="sr-Cyrl-CS" b="1" dirty="0"/>
              <a:t>методе</a:t>
            </a:r>
            <a:endParaRPr lang="sr-Latn-RS" dirty="0"/>
          </a:p>
        </p:txBody>
      </p:sp>
      <p:sp>
        <p:nvSpPr>
          <p:cNvPr id="3" name="Content Placeholder 2"/>
          <p:cNvSpPr>
            <a:spLocks noGrp="1"/>
          </p:cNvSpPr>
          <p:nvPr>
            <p:ph idx="1"/>
          </p:nvPr>
        </p:nvSpPr>
        <p:spPr/>
        <p:txBody>
          <a:bodyPr/>
          <a:lstStyle/>
          <a:p>
            <a:pPr marL="0" indent="0">
              <a:buNone/>
            </a:pPr>
            <a:r>
              <a:rPr lang="sr-Cyrl-CS" b="1" dirty="0"/>
              <a:t>Вербално-текстуалне методе </a:t>
            </a:r>
            <a:r>
              <a:rPr lang="sr-Cyrl-CS" dirty="0"/>
              <a:t> упућују на видове општења. </a:t>
            </a:r>
            <a:r>
              <a:rPr lang="sr-Cyrl-CS" dirty="0" smtClean="0"/>
              <a:t>Ако </a:t>
            </a:r>
            <a:r>
              <a:rPr lang="sr-Cyrl-CS" dirty="0"/>
              <a:t>се општење обавља језичким путем, онда се то може учинити дијалогом, монологом и писаном речју. Тако су на језичком знаковном систему засноване три  методе:</a:t>
            </a:r>
            <a:endParaRPr lang="sr-Latn-RS" dirty="0"/>
          </a:p>
          <a:p>
            <a:pPr marL="0" indent="0">
              <a:buNone/>
            </a:pPr>
            <a:r>
              <a:rPr lang="sr-Cyrl-CS" b="1" i="1" dirty="0"/>
              <a:t>	монолошка </a:t>
            </a:r>
            <a:endParaRPr lang="sr-Cyrl-RS" dirty="0"/>
          </a:p>
          <a:p>
            <a:pPr marL="0" indent="0">
              <a:buNone/>
            </a:pPr>
            <a:r>
              <a:rPr lang="sr-Cyrl-CS" b="1" i="1" dirty="0"/>
              <a:t>	дијалошка</a:t>
            </a:r>
            <a:endParaRPr lang="sr-Latn-RS" dirty="0"/>
          </a:p>
          <a:p>
            <a:pPr marL="0" indent="0">
              <a:buNone/>
            </a:pPr>
            <a:r>
              <a:rPr lang="sr-Cyrl-CS" b="1" i="1" dirty="0"/>
              <a:t>	текстовна  (текст-метода)</a:t>
            </a:r>
            <a:endParaRPr lang="sr-Latn-RS" dirty="0"/>
          </a:p>
          <a:p>
            <a:pPr marL="0" lvl="0" indent="0">
              <a:buNone/>
            </a:pPr>
            <a:r>
              <a:rPr lang="sr-Cyrl-CS" dirty="0"/>
              <a:t>Дијалошка и монолошка метода су </a:t>
            </a:r>
            <a:r>
              <a:rPr lang="sr-Cyrl-CS" i="1" dirty="0">
                <a:effectLst>
                  <a:outerShdw blurRad="38100" dist="38100" dir="2700000" algn="tl">
                    <a:srgbClr val="000000">
                      <a:alpha val="43137"/>
                    </a:srgbClr>
                  </a:outerShdw>
                </a:effectLst>
              </a:rPr>
              <a:t>говорне методе</a:t>
            </a:r>
            <a:r>
              <a:rPr lang="sr-Cyrl-CS" dirty="0">
                <a:effectLst>
                  <a:outerShdw blurRad="38100" dist="38100" dir="2700000" algn="tl">
                    <a:srgbClr val="000000">
                      <a:alpha val="43137"/>
                    </a:srgbClr>
                  </a:outerShdw>
                </a:effectLst>
              </a:rPr>
              <a:t> или </a:t>
            </a:r>
            <a:r>
              <a:rPr lang="sr-Cyrl-CS" i="1" dirty="0">
                <a:effectLst>
                  <a:outerShdw blurRad="38100" dist="38100" dir="2700000" algn="tl">
                    <a:srgbClr val="000000">
                      <a:alpha val="43137"/>
                    </a:srgbClr>
                  </a:outerShdw>
                </a:effectLst>
              </a:rPr>
              <a:t>методе живе речи</a:t>
            </a:r>
            <a:r>
              <a:rPr lang="sr-Cyrl-CS" dirty="0">
                <a:effectLst>
                  <a:outerShdw blurRad="38100" dist="38100" dir="2700000" algn="tl">
                    <a:srgbClr val="000000">
                      <a:alpha val="43137"/>
                    </a:srgbClr>
                  </a:outerShdw>
                </a:effectLst>
              </a:rPr>
              <a:t>. </a:t>
            </a:r>
            <a:endParaRPr lang="sr-Latn-RS" dirty="0">
              <a:effectLst>
                <a:outerShdw blurRad="38100" dist="38100" dir="2700000" algn="tl">
                  <a:srgbClr val="000000">
                    <a:alpha val="43137"/>
                  </a:srgbClr>
                </a:outerShdw>
              </a:effectLst>
            </a:endParaRPr>
          </a:p>
          <a:p>
            <a:pPr marL="0" lvl="0" indent="0">
              <a:buNone/>
            </a:pPr>
            <a:r>
              <a:rPr lang="sr-Cyrl-CS" dirty="0"/>
              <a:t>Текстовна метода има своје варијанте у </a:t>
            </a:r>
            <a:r>
              <a:rPr lang="sr-Cyrl-CS" dirty="0">
                <a:effectLst>
                  <a:outerShdw blurRad="38100" dist="38100" dir="2700000" algn="tl">
                    <a:srgbClr val="000000">
                      <a:alpha val="43137"/>
                    </a:srgbClr>
                  </a:outerShdw>
                </a:effectLst>
              </a:rPr>
              <a:t>методама </a:t>
            </a:r>
            <a:r>
              <a:rPr lang="sr-Cyrl-CS" i="1" dirty="0">
                <a:effectLst>
                  <a:outerShdw blurRad="38100" dist="38100" dir="2700000" algn="tl">
                    <a:srgbClr val="000000">
                      <a:alpha val="43137"/>
                    </a:srgbClr>
                  </a:outerShdw>
                </a:effectLst>
              </a:rPr>
              <a:t>читања</a:t>
            </a:r>
            <a:r>
              <a:rPr lang="sr-Cyrl-CS" dirty="0">
                <a:effectLst>
                  <a:outerShdw blurRad="38100" dist="38100" dir="2700000" algn="tl">
                    <a:srgbClr val="000000">
                      <a:alpha val="43137"/>
                    </a:srgbClr>
                  </a:outerShdw>
                </a:effectLst>
              </a:rPr>
              <a:t>,</a:t>
            </a:r>
            <a:r>
              <a:rPr lang="sr-Cyrl-CS" i="1" dirty="0">
                <a:effectLst>
                  <a:outerShdw blurRad="38100" dist="38100" dir="2700000" algn="tl">
                    <a:srgbClr val="000000">
                      <a:alpha val="43137"/>
                    </a:srgbClr>
                  </a:outerShdw>
                </a:effectLst>
              </a:rPr>
              <a:t> писања </a:t>
            </a:r>
            <a:r>
              <a:rPr lang="sr-Cyrl-CS" dirty="0">
                <a:effectLst>
                  <a:outerShdw blurRad="38100" dist="38100" dir="2700000" algn="tl">
                    <a:srgbClr val="000000">
                      <a:alpha val="43137"/>
                    </a:srgbClr>
                  </a:outerShdw>
                </a:effectLst>
              </a:rPr>
              <a:t>и</a:t>
            </a:r>
            <a:r>
              <a:rPr lang="sr-Cyrl-CS" i="1" dirty="0">
                <a:effectLst>
                  <a:outerShdw blurRad="38100" dist="38100" dir="2700000" algn="tl">
                    <a:srgbClr val="000000">
                      <a:alpha val="43137"/>
                    </a:srgbClr>
                  </a:outerShdw>
                </a:effectLst>
              </a:rPr>
              <a:t> слушања</a:t>
            </a:r>
            <a:r>
              <a:rPr lang="sr-Cyrl-CS" dirty="0"/>
              <a:t>. </a:t>
            </a:r>
            <a:endParaRPr lang="sr-Latn-RS" dirty="0"/>
          </a:p>
          <a:p>
            <a:pPr marL="0" indent="0">
              <a:buNone/>
            </a:pPr>
            <a:endParaRPr lang="sr-Latn-RS" dirty="0"/>
          </a:p>
        </p:txBody>
      </p:sp>
    </p:spTree>
    <p:extLst>
      <p:ext uri="{BB962C8B-B14F-4D97-AF65-F5344CB8AC3E}">
        <p14:creationId xmlns:p14="http://schemas.microsoft.com/office/powerpoint/2010/main" val="42126718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CS" b="1" dirty="0">
                <a:effectLst>
                  <a:outerShdw blurRad="63500" dist="50800" dir="13500000" sx="0" sy="0">
                    <a:srgbClr val="000000">
                      <a:alpha val="50000"/>
                    </a:srgbClr>
                  </a:outerShdw>
                </a:effectLst>
              </a:rPr>
              <a:t>Монолошка метода</a:t>
            </a:r>
            <a:r>
              <a:rPr lang="sr-Latn-RS" dirty="0"/>
              <a:t/>
            </a:r>
            <a:br>
              <a:rPr lang="sr-Latn-RS" dirty="0"/>
            </a:br>
            <a:endParaRPr lang="sr-Latn-RS" dirty="0"/>
          </a:p>
        </p:txBody>
      </p:sp>
      <p:sp>
        <p:nvSpPr>
          <p:cNvPr id="3" name="Content Placeholder 2"/>
          <p:cNvSpPr>
            <a:spLocks noGrp="1"/>
          </p:cNvSpPr>
          <p:nvPr>
            <p:ph idx="1"/>
          </p:nvPr>
        </p:nvSpPr>
        <p:spPr/>
        <p:txBody>
          <a:bodyPr>
            <a:normAutofit/>
          </a:bodyPr>
          <a:lstStyle/>
          <a:p>
            <a:pPr algn="just"/>
            <a:r>
              <a:rPr lang="sr-Cyrl-CS" b="1" dirty="0"/>
              <a:t>Монолошка метода примењује се онда када се обрађују садржаји о којима деца немају сазнања. Осим васпитача, усменим излагањем служе се и деца у различитим </a:t>
            </a:r>
            <a:r>
              <a:rPr lang="sr-Cyrl-CS" b="1" dirty="0" smtClean="0"/>
              <a:t>приликама. Овај </a:t>
            </a:r>
            <a:r>
              <a:rPr lang="sr-Cyrl-CS" b="1" dirty="0"/>
              <a:t>облик има велики дидактички значај јер доприноси вежбању детета усменом изражавању, богаћењу </a:t>
            </a:r>
            <a:r>
              <a:rPr lang="sr-Cyrl-CS" b="1" dirty="0" smtClean="0"/>
              <a:t> </a:t>
            </a:r>
            <a:r>
              <a:rPr lang="sr-Cyrl-CS" b="1" dirty="0"/>
              <a:t>речничког фонда и осамостаљивању.</a:t>
            </a:r>
            <a:endParaRPr lang="sr-Latn-RS" dirty="0"/>
          </a:p>
          <a:p>
            <a:pPr algn="just"/>
            <a:r>
              <a:rPr lang="sr-Cyrl-CS" b="1" dirty="0" smtClean="0"/>
              <a:t>Да </a:t>
            </a:r>
            <a:r>
              <a:rPr lang="sr-Cyrl-CS" b="1" dirty="0"/>
              <a:t>би се избегле слабости монолошке методе, требало би да васпитач чешће </a:t>
            </a:r>
            <a:r>
              <a:rPr lang="sr-Cyrl-CS" b="1" dirty="0" smtClean="0"/>
              <a:t>постави </a:t>
            </a:r>
            <a:r>
              <a:rPr lang="sr-Cyrl-CS" b="1" dirty="0"/>
              <a:t>питање како би задобио пажњу деце и проверио да ли је дете разумело то што васпитач излаже. </a:t>
            </a:r>
            <a:endParaRPr lang="sr-Latn-RS" dirty="0"/>
          </a:p>
          <a:p>
            <a:pPr algn="just"/>
            <a:r>
              <a:rPr lang="sr-Cyrl-CS" b="1" dirty="0"/>
              <a:t>Васпитач говори свој деци и према њима заузима положај који обезбеђује најбољу </a:t>
            </a:r>
            <a:r>
              <a:rPr lang="sr-Cyrl-CS" b="1" dirty="0" err="1"/>
              <a:t>чујност</a:t>
            </a:r>
            <a:r>
              <a:rPr lang="sr-Cyrl-CS" b="1" dirty="0"/>
              <a:t> гласа и добру прегледност слушалаца. </a:t>
            </a:r>
            <a:endParaRPr lang="sr-Latn-RS" dirty="0"/>
          </a:p>
        </p:txBody>
      </p:sp>
    </p:spTree>
    <p:extLst>
      <p:ext uri="{BB962C8B-B14F-4D97-AF65-F5344CB8AC3E}">
        <p14:creationId xmlns:p14="http://schemas.microsoft.com/office/powerpoint/2010/main" val="15181321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911156"/>
          </a:xfrm>
        </p:spPr>
        <p:txBody>
          <a:bodyPr/>
          <a:lstStyle/>
          <a:p>
            <a:r>
              <a:rPr lang="sr-Cyrl-CS" dirty="0"/>
              <a:t>Дијалошка метода</a:t>
            </a:r>
            <a:endParaRPr lang="sr-Latn-RS" dirty="0"/>
          </a:p>
        </p:txBody>
      </p:sp>
      <p:sp>
        <p:nvSpPr>
          <p:cNvPr id="3" name="Content Placeholder 2"/>
          <p:cNvSpPr>
            <a:spLocks noGrp="1"/>
          </p:cNvSpPr>
          <p:nvPr>
            <p:ph idx="1"/>
          </p:nvPr>
        </p:nvSpPr>
        <p:spPr>
          <a:xfrm>
            <a:off x="1251678" y="1293541"/>
            <a:ext cx="10178322" cy="4586051"/>
          </a:xfrm>
        </p:spPr>
        <p:txBody>
          <a:bodyPr>
            <a:normAutofit fontScale="77500" lnSpcReduction="20000"/>
          </a:bodyPr>
          <a:lstStyle/>
          <a:p>
            <a:r>
              <a:rPr lang="sr-Cyrl-CS" dirty="0">
                <a:latin typeface="Calibri" panose="020F0502020204030204" pitchFamily="34" charset="0"/>
              </a:rPr>
              <a:t>Дијалошка метода је разговор намењен стицању сазнања </a:t>
            </a:r>
            <a:r>
              <a:rPr lang="sr-Cyrl-CS" dirty="0" smtClean="0">
                <a:latin typeface="Calibri" panose="020F0502020204030204" pitchFamily="34" charset="0"/>
              </a:rPr>
              <a:t>.</a:t>
            </a:r>
          </a:p>
          <a:p>
            <a:r>
              <a:rPr lang="sr-Cyrl-CS" dirty="0" smtClean="0">
                <a:latin typeface="Calibri" panose="020F0502020204030204" pitchFamily="34" charset="0"/>
              </a:rPr>
              <a:t>Основни елементи </a:t>
            </a:r>
            <a:r>
              <a:rPr lang="sr-Cyrl-CS" dirty="0">
                <a:latin typeface="Calibri" panose="020F0502020204030204" pitchFamily="34" charset="0"/>
              </a:rPr>
              <a:t>методе разговора су питање и </a:t>
            </a:r>
            <a:r>
              <a:rPr lang="sr-Cyrl-CS" dirty="0" smtClean="0">
                <a:latin typeface="Calibri" panose="020F0502020204030204" pitchFamily="34" charset="0"/>
              </a:rPr>
              <a:t>одговор. </a:t>
            </a:r>
            <a:r>
              <a:rPr lang="sr-Cyrl-CS" dirty="0">
                <a:latin typeface="Calibri" panose="020F0502020204030204" pitchFamily="34" charset="0"/>
              </a:rPr>
              <a:t>У</a:t>
            </a:r>
            <a:r>
              <a:rPr lang="sr-Cyrl-CS" dirty="0" smtClean="0">
                <a:latin typeface="Calibri" panose="020F0502020204030204" pitchFamily="34" charset="0"/>
              </a:rPr>
              <a:t> </a:t>
            </a:r>
            <a:r>
              <a:rPr lang="sr-Cyrl-CS" dirty="0">
                <a:latin typeface="Calibri" panose="020F0502020204030204" pitchFamily="34" charset="0"/>
              </a:rPr>
              <a:t>дијалошкој методи </a:t>
            </a:r>
            <a:r>
              <a:rPr lang="sr-Cyrl-CS" dirty="0" smtClean="0">
                <a:latin typeface="Calibri" panose="020F0502020204030204" pitchFamily="34" charset="0"/>
              </a:rPr>
              <a:t>често </a:t>
            </a:r>
            <a:r>
              <a:rPr lang="sr-Cyrl-CS" dirty="0">
                <a:latin typeface="Calibri" panose="020F0502020204030204" pitchFamily="34" charset="0"/>
              </a:rPr>
              <a:t>је и </a:t>
            </a:r>
            <a:r>
              <a:rPr lang="sr-Cyrl-CS" dirty="0" smtClean="0">
                <a:latin typeface="Calibri" panose="020F0502020204030204" pitchFamily="34" charset="0"/>
              </a:rPr>
              <a:t> присутна мимика </a:t>
            </a:r>
            <a:r>
              <a:rPr lang="sr-Cyrl-CS" dirty="0">
                <a:latin typeface="Calibri" panose="020F0502020204030204" pitchFamily="34" charset="0"/>
              </a:rPr>
              <a:t>која се користи кад је одговор непотпун па дете треба подстаћи да га допуни.</a:t>
            </a:r>
            <a:endParaRPr lang="sr-Latn-RS" dirty="0">
              <a:latin typeface="Calibri" panose="020F0502020204030204" pitchFamily="34" charset="0"/>
            </a:endParaRPr>
          </a:p>
          <a:p>
            <a:r>
              <a:rPr lang="sr-Cyrl-CS" dirty="0">
                <a:latin typeface="Calibri" panose="020F0502020204030204" pitchFamily="34" charset="0"/>
              </a:rPr>
              <a:t>Методички разговор омогућава општење између васпитача и деце, а и између саме </a:t>
            </a:r>
            <a:r>
              <a:rPr lang="sr-Cyrl-CS" dirty="0" smtClean="0">
                <a:latin typeface="Calibri" panose="020F0502020204030204" pitchFamily="34" charset="0"/>
              </a:rPr>
              <a:t>деце. </a:t>
            </a:r>
            <a:r>
              <a:rPr lang="sr-Cyrl-CS" dirty="0">
                <a:latin typeface="Calibri" panose="020F0502020204030204" pitchFamily="34" charset="0"/>
              </a:rPr>
              <a:t>Суштина активирања  деце у дијалошкој методи је у подстицању на говорење. </a:t>
            </a:r>
            <a:endParaRPr lang="sr-Latn-RS" dirty="0">
              <a:latin typeface="Calibri" panose="020F0502020204030204" pitchFamily="34" charset="0"/>
            </a:endParaRPr>
          </a:p>
          <a:p>
            <a:r>
              <a:rPr lang="sr-Cyrl-CS" dirty="0">
                <a:latin typeface="Calibri" panose="020F0502020204030204" pitchFamily="34" charset="0"/>
              </a:rPr>
              <a:t>Питањима се подстичу деца на мисаону и говорну активност. Ако су питања намењена изазивању радозналости, истраживачке пажње и спремности за решавање неког проблема, онда су она </a:t>
            </a:r>
            <a:r>
              <a:rPr lang="sr-Cyrl-CS" i="1" dirty="0">
                <a:latin typeface="Calibri" panose="020F0502020204030204" pitchFamily="34" charset="0"/>
              </a:rPr>
              <a:t>продуктивна</a:t>
            </a:r>
            <a:r>
              <a:rPr lang="sr-Cyrl-CS" dirty="0">
                <a:latin typeface="Calibri" panose="020F0502020204030204" pitchFamily="34" charset="0"/>
              </a:rPr>
              <a:t>. Када питања упућују на казивање већ познатих, научених и запамћених садржаја, онда су она </a:t>
            </a:r>
            <a:r>
              <a:rPr lang="sr-Cyrl-CS" i="1" dirty="0">
                <a:latin typeface="Calibri" panose="020F0502020204030204" pitchFamily="34" charset="0"/>
              </a:rPr>
              <a:t>репродуктивна</a:t>
            </a:r>
            <a:r>
              <a:rPr lang="sr-Cyrl-CS" dirty="0">
                <a:latin typeface="Calibri" panose="020F0502020204030204" pitchFamily="34" charset="0"/>
              </a:rPr>
              <a:t>. Дијалошка метода обезбеђује боље резултате ако у њој преовлађују продуктивна питања.</a:t>
            </a:r>
            <a:endParaRPr lang="sr-Latn-RS" dirty="0">
              <a:latin typeface="Calibri" panose="020F0502020204030204" pitchFamily="34" charset="0"/>
            </a:endParaRPr>
          </a:p>
          <a:p>
            <a:r>
              <a:rPr lang="sr-Cyrl-CS" dirty="0">
                <a:latin typeface="Calibri" panose="020F0502020204030204" pitchFamily="34" charset="0"/>
              </a:rPr>
              <a:t>Садржај се не може успешно обрадити ако се дијалог сведе само на питања и одговоре. Питањима треба да претходе одговарајући радно-</a:t>
            </a:r>
            <a:r>
              <a:rPr lang="sr-Cyrl-CS" dirty="0" err="1">
                <a:latin typeface="Calibri" panose="020F0502020204030204" pitchFamily="34" charset="0"/>
              </a:rPr>
              <a:t>игровни</a:t>
            </a:r>
            <a:r>
              <a:rPr lang="sr-Cyrl-CS" dirty="0">
                <a:latin typeface="Calibri" panose="020F0502020204030204" pitchFamily="34" charset="0"/>
              </a:rPr>
              <a:t> налози (захтеви и упутства). Тако се остварује целовит сазнајни круг. </a:t>
            </a:r>
            <a:r>
              <a:rPr lang="sr-Cyrl-CS" dirty="0" smtClean="0">
                <a:latin typeface="Calibri" panose="020F0502020204030204" pitchFamily="34" charset="0"/>
              </a:rPr>
              <a:t>За </a:t>
            </a:r>
            <a:r>
              <a:rPr lang="sr-Cyrl-CS" dirty="0">
                <a:latin typeface="Calibri" panose="020F0502020204030204" pitchFamily="34" charset="0"/>
              </a:rPr>
              <a:t>разлику од монолошке, дијалошка метода је метода која допушта да до изражаја дођу и деца. </a:t>
            </a:r>
            <a:endParaRPr lang="sr-Cyrl-CS" dirty="0" smtClean="0">
              <a:latin typeface="Calibri" panose="020F0502020204030204" pitchFamily="34" charset="0"/>
            </a:endParaRPr>
          </a:p>
          <a:p>
            <a:r>
              <a:rPr lang="sr-Cyrl-CS" dirty="0" smtClean="0">
                <a:latin typeface="Calibri" panose="020F0502020204030204" pitchFamily="34" charset="0"/>
              </a:rPr>
              <a:t>Погрешно </a:t>
            </a:r>
            <a:r>
              <a:rPr lang="sr-Cyrl-CS" dirty="0">
                <a:latin typeface="Calibri" panose="020F0502020204030204" pitchFamily="34" charset="0"/>
              </a:rPr>
              <a:t>је постављати уска питања на која се може одговорити са </a:t>
            </a:r>
            <a:r>
              <a:rPr lang="sr-Latn-RS" dirty="0">
                <a:latin typeface="Calibri" panose="020F0502020204030204" pitchFamily="34" charset="0"/>
              </a:rPr>
              <a:t>“</a:t>
            </a:r>
            <a:r>
              <a:rPr lang="sr-Cyrl-CS" dirty="0">
                <a:latin typeface="Calibri" panose="020F0502020204030204" pitchFamily="34" charset="0"/>
              </a:rPr>
              <a:t>да </a:t>
            </a:r>
            <a:r>
              <a:rPr lang="sr-Latn-RS" dirty="0">
                <a:latin typeface="Calibri" panose="020F0502020204030204" pitchFamily="34" charset="0"/>
              </a:rPr>
              <a:t>”</a:t>
            </a:r>
            <a:r>
              <a:rPr lang="sr-Cyrl-CS" dirty="0">
                <a:latin typeface="Calibri" panose="020F0502020204030204" pitchFamily="34" charset="0"/>
              </a:rPr>
              <a:t> и </a:t>
            </a:r>
            <a:r>
              <a:rPr lang="sr-Latn-RS" dirty="0">
                <a:latin typeface="Calibri" panose="020F0502020204030204" pitchFamily="34" charset="0"/>
              </a:rPr>
              <a:t>“</a:t>
            </a:r>
            <a:r>
              <a:rPr lang="sr-Cyrl-CS" dirty="0">
                <a:latin typeface="Calibri" panose="020F0502020204030204" pitchFamily="34" charset="0"/>
              </a:rPr>
              <a:t>не</a:t>
            </a:r>
            <a:r>
              <a:rPr lang="sr-Latn-RS" dirty="0">
                <a:latin typeface="Calibri" panose="020F0502020204030204" pitchFamily="34" charset="0"/>
              </a:rPr>
              <a:t>”</a:t>
            </a:r>
            <a:r>
              <a:rPr lang="sr-Cyrl-CS" dirty="0">
                <a:latin typeface="Calibri" panose="020F0502020204030204" pitchFamily="34" charset="0"/>
              </a:rPr>
              <a:t>, сугестивна питања која већ садрже одговор, питања на која се може дати више тачних одговора, сувише једноставна питања. Погрешно је ако васпитач после постављеног питања не остави детету довољно времена за размишљање; ако васпитач на питање одговори сам, остављајући детету да каже само једну реч; ако дозволи деци да хорски одговарају.</a:t>
            </a:r>
            <a:endParaRPr lang="sr-Latn-RS" dirty="0">
              <a:latin typeface="Calibri" panose="020F0502020204030204" pitchFamily="34" charset="0"/>
            </a:endParaRPr>
          </a:p>
          <a:p>
            <a:r>
              <a:rPr lang="sr-Cyrl-CS" dirty="0">
                <a:latin typeface="Calibri" panose="020F0502020204030204" pitchFamily="34" charset="0"/>
              </a:rPr>
              <a:t>Разговор не сме да се сведе само на васпитачева питања, иначе ће бити веома осиромашен. Логично је да више пита онај који мање зна, а то су деца која треба да дају објашњење за оно што је нејасно. </a:t>
            </a:r>
            <a:endParaRPr lang="sr-Latn-RS" dirty="0">
              <a:latin typeface="Calibri" panose="020F0502020204030204" pitchFamily="34" charset="0"/>
            </a:endParaRPr>
          </a:p>
          <a:p>
            <a:pPr marL="0" indent="0">
              <a:buNone/>
            </a:pPr>
            <a:endParaRPr lang="sr-Latn-RS" dirty="0"/>
          </a:p>
        </p:txBody>
      </p:sp>
    </p:spTree>
    <p:extLst>
      <p:ext uri="{BB962C8B-B14F-4D97-AF65-F5344CB8AC3E}">
        <p14:creationId xmlns:p14="http://schemas.microsoft.com/office/powerpoint/2010/main" val="16478146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933459"/>
          </a:xfrm>
        </p:spPr>
        <p:txBody>
          <a:bodyPr/>
          <a:lstStyle/>
          <a:p>
            <a:r>
              <a:rPr lang="sr-Cyrl-CS" dirty="0"/>
              <a:t>Текст метода</a:t>
            </a:r>
            <a:endParaRPr lang="sr-Latn-RS" dirty="0"/>
          </a:p>
        </p:txBody>
      </p:sp>
      <p:sp>
        <p:nvSpPr>
          <p:cNvPr id="3" name="Content Placeholder 2"/>
          <p:cNvSpPr>
            <a:spLocks noGrp="1"/>
          </p:cNvSpPr>
          <p:nvPr>
            <p:ph idx="1"/>
          </p:nvPr>
        </p:nvSpPr>
        <p:spPr>
          <a:xfrm>
            <a:off x="1251678" y="1315845"/>
            <a:ext cx="10178322" cy="4563748"/>
          </a:xfrm>
        </p:spPr>
        <p:txBody>
          <a:bodyPr>
            <a:normAutofit/>
          </a:bodyPr>
          <a:lstStyle/>
          <a:p>
            <a:pPr algn="just"/>
            <a:r>
              <a:rPr lang="sr-Cyrl-CS" b="1" dirty="0"/>
              <a:t> </a:t>
            </a:r>
            <a:r>
              <a:rPr lang="sr-Cyrl-CS" dirty="0" smtClean="0">
                <a:latin typeface="Calibri" panose="020F0502020204030204" pitchFamily="34" charset="0"/>
              </a:rPr>
              <a:t>Текст </a:t>
            </a:r>
            <a:r>
              <a:rPr lang="sr-Cyrl-CS" dirty="0">
                <a:latin typeface="Calibri" panose="020F0502020204030204" pitchFamily="34" charset="0"/>
              </a:rPr>
              <a:t>метода (метода рада са текстом) је </a:t>
            </a:r>
            <a:r>
              <a:rPr lang="sr-Cyrl-CS" dirty="0" smtClean="0">
                <a:latin typeface="Calibri" panose="020F0502020204030204" pitchFamily="34" charset="0"/>
              </a:rPr>
              <a:t> </a:t>
            </a:r>
            <a:r>
              <a:rPr lang="sr-Cyrl-CS" dirty="0">
                <a:latin typeface="Calibri" panose="020F0502020204030204" pitchFamily="34" charset="0"/>
              </a:rPr>
              <a:t>начин рада у коме се постављени васпитни и образовни циљеви остварују коришћењем писане речи. Текст метода ставља децу у улоге читалаца. </a:t>
            </a:r>
            <a:endParaRPr lang="sr-Latn-RS" dirty="0">
              <a:latin typeface="Calibri" panose="020F0502020204030204" pitchFamily="34" charset="0"/>
            </a:endParaRPr>
          </a:p>
          <a:p>
            <a:pPr algn="just"/>
            <a:r>
              <a:rPr lang="sr-Cyrl-CS" dirty="0">
                <a:latin typeface="Calibri" panose="020F0502020204030204" pitchFamily="34" charset="0"/>
              </a:rPr>
              <a:t>Посебна предност текста над живом речју јесте у томе што он трајно чува обавештења и омогућава да се она више пута користе. У коришћењу текста време за прихватање обавештења није ограничено, одн. није стешњено брзином говора. То омогућава да васпитач подешава читање деци према њиховим перцептивним особеностима. На присном дружењу са књигом, које омогућава текст-метода, на читању текстова различите садржине заснива се ова метода. </a:t>
            </a:r>
            <a:endParaRPr lang="sr-Latn-RS" dirty="0">
              <a:latin typeface="Calibri" panose="020F0502020204030204" pitchFamily="34" charset="0"/>
            </a:endParaRPr>
          </a:p>
          <a:p>
            <a:pPr algn="just"/>
            <a:r>
              <a:rPr lang="sr-Cyrl-CS" dirty="0">
                <a:latin typeface="Calibri" panose="020F0502020204030204" pitchFamily="34" charset="0"/>
              </a:rPr>
              <a:t>Васпитач примењује ову методу користећи изворе за читање у које спадају: сликовнице, књиге, читанке, дечји листови, часописи, и др. </a:t>
            </a:r>
            <a:endParaRPr lang="sr-Latn-RS" dirty="0">
              <a:latin typeface="Calibri" panose="020F0502020204030204" pitchFamily="34" charset="0"/>
            </a:endParaRPr>
          </a:p>
          <a:p>
            <a:pPr marL="0" indent="0" algn="just">
              <a:buNone/>
            </a:pPr>
            <a:r>
              <a:rPr lang="sr-Cyrl-CS" dirty="0">
                <a:latin typeface="Calibri" panose="020F0502020204030204" pitchFamily="34" charset="0"/>
              </a:rPr>
              <a:t> </a:t>
            </a:r>
            <a:endParaRPr lang="sr-Latn-RS" dirty="0">
              <a:latin typeface="Calibri" panose="020F0502020204030204" pitchFamily="34" charset="0"/>
            </a:endParaRPr>
          </a:p>
          <a:p>
            <a:endParaRPr lang="sr-Latn-RS" dirty="0"/>
          </a:p>
        </p:txBody>
      </p:sp>
    </p:spTree>
    <p:extLst>
      <p:ext uri="{BB962C8B-B14F-4D97-AF65-F5344CB8AC3E}">
        <p14:creationId xmlns:p14="http://schemas.microsoft.com/office/powerpoint/2010/main" val="19110141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1678" y="382385"/>
            <a:ext cx="10178322" cy="1078425"/>
          </a:xfrm>
        </p:spPr>
        <p:txBody>
          <a:bodyPr/>
          <a:lstStyle/>
          <a:p>
            <a:r>
              <a:rPr lang="sr-Cyrl-CS" dirty="0"/>
              <a:t>метода демонстрације</a:t>
            </a:r>
            <a:endParaRPr lang="sr-Latn-RS" dirty="0"/>
          </a:p>
        </p:txBody>
      </p:sp>
      <p:sp>
        <p:nvSpPr>
          <p:cNvPr id="3" name="Content Placeholder 2"/>
          <p:cNvSpPr>
            <a:spLocks noGrp="1"/>
          </p:cNvSpPr>
          <p:nvPr>
            <p:ph idx="1"/>
          </p:nvPr>
        </p:nvSpPr>
        <p:spPr>
          <a:xfrm>
            <a:off x="1251678" y="1460811"/>
            <a:ext cx="10178322" cy="4418782"/>
          </a:xfrm>
        </p:spPr>
        <p:txBody>
          <a:bodyPr>
            <a:normAutofit/>
          </a:bodyPr>
          <a:lstStyle/>
          <a:p>
            <a:pPr marL="0" indent="0">
              <a:buNone/>
            </a:pPr>
            <a:endParaRPr lang="sr-Latn-RS" dirty="0"/>
          </a:p>
          <a:p>
            <a:r>
              <a:rPr lang="sr-Cyrl-CS" dirty="0">
                <a:latin typeface="Calibri" panose="020F0502020204030204" pitchFamily="34" charset="0"/>
              </a:rPr>
              <a:t>Метода запажања и показивања (метода демонстрације) заснива се на истраживачком посматрању предмета и појава с циљем да се они боље упознају у проуче. Чулним сусретањем са стварима, бићима и појавама дете упознаје свет и стварност, успоставља основну слику света и стално стиче нова искуства. </a:t>
            </a:r>
            <a:r>
              <a:rPr lang="sr-Cyrl-CS" dirty="0" smtClean="0">
                <a:latin typeface="Calibri" panose="020F0502020204030204" pitchFamily="34" charset="0"/>
              </a:rPr>
              <a:t>Ова </a:t>
            </a:r>
            <a:r>
              <a:rPr lang="sr-Cyrl-CS" dirty="0">
                <a:latin typeface="Calibri" panose="020F0502020204030204" pitchFamily="34" charset="0"/>
              </a:rPr>
              <a:t>метода се у општој дидактици назива </a:t>
            </a:r>
            <a:r>
              <a:rPr lang="sr-Cyrl-CS" b="1" dirty="0">
                <a:latin typeface="Calibri" panose="020F0502020204030204" pitchFamily="34" charset="0"/>
              </a:rPr>
              <a:t>методом показивања.</a:t>
            </a:r>
            <a:endParaRPr lang="sr-Latn-RS" b="1" dirty="0">
              <a:latin typeface="Calibri" panose="020F0502020204030204" pitchFamily="34" charset="0"/>
            </a:endParaRPr>
          </a:p>
          <a:p>
            <a:r>
              <a:rPr lang="sr-Cyrl-CS" dirty="0">
                <a:latin typeface="Calibri" panose="020F0502020204030204" pitchFamily="34" charset="0"/>
              </a:rPr>
              <a:t>У ВОР-у  се користе непосредно и посредно показивање. </a:t>
            </a:r>
            <a:r>
              <a:rPr lang="sr-Cyrl-CS" b="1" i="1" dirty="0">
                <a:latin typeface="Calibri" panose="020F0502020204030204" pitchFamily="34" charset="0"/>
              </a:rPr>
              <a:t>Непосредно показивање</a:t>
            </a:r>
            <a:r>
              <a:rPr lang="sr-Cyrl-CS" b="1" dirty="0">
                <a:latin typeface="Calibri" panose="020F0502020204030204" pitchFamily="34" charset="0"/>
              </a:rPr>
              <a:t> </a:t>
            </a:r>
            <a:r>
              <a:rPr lang="sr-Cyrl-CS" dirty="0">
                <a:latin typeface="Calibri" panose="020F0502020204030204" pitchFamily="34" charset="0"/>
              </a:rPr>
              <a:t>се остварује довођењем ствари и појава у чулно поље и стављањем детета у најбољи посматрачки </a:t>
            </a:r>
            <a:r>
              <a:rPr lang="sr-Cyrl-CS" dirty="0" smtClean="0">
                <a:latin typeface="Calibri" panose="020F0502020204030204" pitchFamily="34" charset="0"/>
              </a:rPr>
              <a:t>положај.</a:t>
            </a:r>
            <a:r>
              <a:rPr lang="sr-Cyrl-CS" i="1" dirty="0">
                <a:latin typeface="Calibri" panose="020F0502020204030204" pitchFamily="34" charset="0"/>
              </a:rPr>
              <a:t> </a:t>
            </a:r>
            <a:r>
              <a:rPr lang="sr-Cyrl-CS" b="1" i="1" dirty="0">
                <a:latin typeface="Calibri" panose="020F0502020204030204" pitchFamily="34" charset="0"/>
              </a:rPr>
              <a:t>Посредно показивање</a:t>
            </a:r>
            <a:r>
              <a:rPr lang="sr-Cyrl-CS" b="1" dirty="0">
                <a:latin typeface="Calibri" panose="020F0502020204030204" pitchFamily="34" charset="0"/>
              </a:rPr>
              <a:t> </a:t>
            </a:r>
            <a:r>
              <a:rPr lang="sr-Cyrl-CS" dirty="0">
                <a:latin typeface="Calibri" panose="020F0502020204030204" pitchFamily="34" charset="0"/>
              </a:rPr>
              <a:t>се остварује у условима када је </a:t>
            </a:r>
            <a:r>
              <a:rPr lang="sr-Cyrl-CS" dirty="0" smtClean="0">
                <a:latin typeface="Calibri" panose="020F0502020204030204" pitchFamily="34" charset="0"/>
              </a:rPr>
              <a:t>објекат неприступачан </a:t>
            </a:r>
            <a:r>
              <a:rPr lang="sr-Cyrl-CS" dirty="0">
                <a:latin typeface="Calibri" panose="020F0502020204030204" pitchFamily="34" charset="0"/>
              </a:rPr>
              <a:t>или сувише </a:t>
            </a:r>
            <a:r>
              <a:rPr lang="sr-Cyrl-CS" dirty="0" smtClean="0">
                <a:latin typeface="Calibri" panose="020F0502020204030204" pitchFamily="34" charset="0"/>
              </a:rPr>
              <a:t>сложен </a:t>
            </a:r>
            <a:r>
              <a:rPr lang="sr-Cyrl-CS" dirty="0">
                <a:latin typeface="Calibri" panose="020F0502020204030204" pitchFamily="34" charset="0"/>
              </a:rPr>
              <a:t>и </a:t>
            </a:r>
            <a:r>
              <a:rPr lang="sr-Cyrl-CS" dirty="0" smtClean="0">
                <a:latin typeface="Calibri" panose="020F0502020204030204" pitchFamily="34" charset="0"/>
              </a:rPr>
              <a:t>апстрактан </a:t>
            </a:r>
            <a:r>
              <a:rPr lang="sr-Cyrl-CS" dirty="0">
                <a:latin typeface="Calibri" panose="020F0502020204030204" pitchFamily="34" charset="0"/>
              </a:rPr>
              <a:t>за чулно сазнавање. Тада се као посредници за сазнавање ствари и појава користе слике, фотографије, скице, цртежи, илустрације, слајдови, филмови, звучни записи и сл. </a:t>
            </a:r>
            <a:endParaRPr lang="sr-Latn-RS" dirty="0">
              <a:latin typeface="Calibri" panose="020F0502020204030204" pitchFamily="34" charset="0"/>
            </a:endParaRPr>
          </a:p>
          <a:p>
            <a:pPr marL="0" indent="0">
              <a:buNone/>
            </a:pPr>
            <a:endParaRPr lang="sr-Latn-RS" dirty="0"/>
          </a:p>
        </p:txBody>
      </p:sp>
    </p:spTree>
    <p:extLst>
      <p:ext uri="{BB962C8B-B14F-4D97-AF65-F5344CB8AC3E}">
        <p14:creationId xmlns:p14="http://schemas.microsoft.com/office/powerpoint/2010/main" val="36229070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CS" dirty="0"/>
              <a:t>М</a:t>
            </a:r>
            <a:r>
              <a:rPr lang="sr-Cyrl-RS" dirty="0" err="1"/>
              <a:t>етода</a:t>
            </a:r>
            <a:r>
              <a:rPr lang="sr-Cyrl-RS" dirty="0"/>
              <a:t> игре</a:t>
            </a:r>
            <a:endParaRPr lang="sr-Latn-RS" dirty="0"/>
          </a:p>
        </p:txBody>
      </p:sp>
      <p:sp>
        <p:nvSpPr>
          <p:cNvPr id="3" name="Content Placeholder 2"/>
          <p:cNvSpPr>
            <a:spLocks noGrp="1"/>
          </p:cNvSpPr>
          <p:nvPr>
            <p:ph idx="1"/>
          </p:nvPr>
        </p:nvSpPr>
        <p:spPr/>
        <p:txBody>
          <a:bodyPr>
            <a:normAutofit/>
          </a:bodyPr>
          <a:lstStyle/>
          <a:p>
            <a:pPr algn="just"/>
            <a:r>
              <a:rPr lang="sr-Latn-CS" dirty="0">
                <a:latin typeface="Calibri" panose="020F0502020204030204" pitchFamily="34" charset="0"/>
              </a:rPr>
              <a:t>М</a:t>
            </a:r>
            <a:r>
              <a:rPr lang="sr-Cyrl-RS" dirty="0" err="1">
                <a:latin typeface="Calibri" panose="020F0502020204030204" pitchFamily="34" charset="0"/>
              </a:rPr>
              <a:t>етода</a:t>
            </a:r>
            <a:r>
              <a:rPr lang="sr-Cyrl-RS" dirty="0">
                <a:latin typeface="Calibri" panose="020F0502020204030204" pitchFamily="34" charset="0"/>
              </a:rPr>
              <a:t> игре </a:t>
            </a:r>
            <a:r>
              <a:rPr lang="sr-Latn-CS" dirty="0" err="1" smtClean="0">
                <a:latin typeface="Calibri" panose="020F0502020204030204" pitchFamily="34" charset="0"/>
              </a:rPr>
              <a:t>јесте</a:t>
            </a:r>
            <a:r>
              <a:rPr lang="sr-Latn-CS" dirty="0" smtClean="0">
                <a:latin typeface="Calibri" panose="020F0502020204030204" pitchFamily="34" charset="0"/>
              </a:rPr>
              <a:t> </a:t>
            </a:r>
            <a:r>
              <a:rPr lang="sr-Latn-CS" dirty="0" err="1">
                <a:latin typeface="Calibri" panose="020F0502020204030204" pitchFamily="34" charset="0"/>
              </a:rPr>
              <a:t>начин</a:t>
            </a:r>
            <a:r>
              <a:rPr lang="sr-Latn-CS" dirty="0">
                <a:latin typeface="Calibri" panose="020F0502020204030204" pitchFamily="34" charset="0"/>
              </a:rPr>
              <a:t> </a:t>
            </a:r>
            <a:r>
              <a:rPr lang="sr-Latn-CS" dirty="0" err="1">
                <a:latin typeface="Calibri" panose="020F0502020204030204" pitchFamily="34" charset="0"/>
              </a:rPr>
              <a:t>како</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рад</a:t>
            </a:r>
            <a:r>
              <a:rPr lang="sr-Latn-CS" dirty="0">
                <a:latin typeface="Calibri" panose="020F0502020204030204" pitchFamily="34" charset="0"/>
              </a:rPr>
              <a:t> </a:t>
            </a:r>
            <a:r>
              <a:rPr lang="sr-Latn-CS" dirty="0" err="1">
                <a:latin typeface="Calibri" panose="020F0502020204030204" pitchFamily="34" charset="0"/>
              </a:rPr>
              <a:t>са</a:t>
            </a:r>
            <a:r>
              <a:rPr lang="sr-Latn-CS" dirty="0">
                <a:latin typeface="Calibri" panose="020F0502020204030204" pitchFamily="34" charset="0"/>
              </a:rPr>
              <a:t> </a:t>
            </a:r>
            <a:r>
              <a:rPr lang="sr-Latn-CS" dirty="0" err="1">
                <a:latin typeface="Calibri" panose="020F0502020204030204" pitchFamily="34" charset="0"/>
              </a:rPr>
              <a:t>децом</a:t>
            </a:r>
            <a:r>
              <a:rPr lang="sr-Latn-CS" dirty="0">
                <a:latin typeface="Calibri" panose="020F0502020204030204" pitchFamily="34" charset="0"/>
              </a:rPr>
              <a:t> </a:t>
            </a:r>
            <a:r>
              <a:rPr lang="sr-Latn-CS" dirty="0" err="1">
                <a:latin typeface="Calibri" panose="020F0502020204030204" pitchFamily="34" charset="0"/>
              </a:rPr>
              <a:t>на</a:t>
            </a:r>
            <a:r>
              <a:rPr lang="sr-Latn-CS" dirty="0">
                <a:latin typeface="Calibri" panose="020F0502020204030204" pitchFamily="34" charset="0"/>
              </a:rPr>
              <a:t> </a:t>
            </a:r>
            <a:r>
              <a:rPr lang="sr-Latn-CS" dirty="0" err="1">
                <a:latin typeface="Calibri" panose="020F0502020204030204" pitchFamily="34" charset="0"/>
              </a:rPr>
              <a:t>развоју</a:t>
            </a:r>
            <a:r>
              <a:rPr lang="sr-Latn-CS" dirty="0">
                <a:latin typeface="Calibri" panose="020F0502020204030204" pitchFamily="34" charset="0"/>
              </a:rPr>
              <a:t> </a:t>
            </a:r>
            <a:r>
              <a:rPr lang="sr-Latn-CS" dirty="0" err="1" smtClean="0">
                <a:latin typeface="Calibri" panose="020F0502020204030204" pitchFamily="34" charset="0"/>
              </a:rPr>
              <a:t>говора</a:t>
            </a:r>
            <a:r>
              <a:rPr lang="sr-Latn-CS" dirty="0" smtClean="0">
                <a:latin typeface="Calibri" panose="020F0502020204030204" pitchFamily="34" charset="0"/>
              </a:rPr>
              <a:t> </a:t>
            </a:r>
            <a:r>
              <a:rPr lang="sr-Latn-CS" dirty="0" err="1">
                <a:latin typeface="Calibri" panose="020F0502020204030204" pitchFamily="34" charset="0"/>
              </a:rPr>
              <a:t>изводи</a:t>
            </a:r>
            <a:r>
              <a:rPr lang="sr-Latn-CS" dirty="0">
                <a:latin typeface="Calibri" panose="020F0502020204030204" pitchFamily="34" charset="0"/>
              </a:rPr>
              <a:t> </a:t>
            </a:r>
            <a:r>
              <a:rPr lang="sr-Latn-CS" dirty="0" err="1">
                <a:latin typeface="Calibri" panose="020F0502020204030204" pitchFamily="34" charset="0"/>
              </a:rPr>
              <a:t>путем</a:t>
            </a:r>
            <a:r>
              <a:rPr lang="sr-Latn-CS" dirty="0">
                <a:latin typeface="Calibri" panose="020F0502020204030204" pitchFamily="34" charset="0"/>
              </a:rPr>
              <a:t> </a:t>
            </a:r>
            <a:r>
              <a:rPr lang="sr-Latn-CS" dirty="0" err="1">
                <a:latin typeface="Calibri" panose="020F0502020204030204" pitchFamily="34" charset="0"/>
              </a:rPr>
              <a:t>игре</a:t>
            </a:r>
            <a:r>
              <a:rPr lang="sr-Latn-CS" dirty="0">
                <a:latin typeface="Calibri" panose="020F0502020204030204" pitchFamily="34" charset="0"/>
              </a:rPr>
              <a:t>. </a:t>
            </a:r>
            <a:r>
              <a:rPr lang="sr-Latn-CS" dirty="0" err="1">
                <a:latin typeface="Calibri" panose="020F0502020204030204" pitchFamily="34" charset="0"/>
              </a:rPr>
              <a:t>То</a:t>
            </a:r>
            <a:r>
              <a:rPr lang="sr-Latn-CS" dirty="0">
                <a:latin typeface="Calibri" panose="020F0502020204030204" pitchFamily="34" charset="0"/>
              </a:rPr>
              <a:t> </a:t>
            </a:r>
            <a:r>
              <a:rPr lang="sr-Latn-CS" dirty="0" err="1">
                <a:latin typeface="Calibri" panose="020F0502020204030204" pitchFamily="34" charset="0"/>
              </a:rPr>
              <a:t>је</a:t>
            </a:r>
            <a:r>
              <a:rPr lang="sr-Latn-CS" dirty="0">
                <a:latin typeface="Calibri" panose="020F0502020204030204" pitchFamily="34" charset="0"/>
              </a:rPr>
              <a:t> </a:t>
            </a:r>
            <a:r>
              <a:rPr lang="sr-Latn-CS" dirty="0" err="1">
                <a:latin typeface="Calibri" panose="020F0502020204030204" pitchFamily="34" charset="0"/>
              </a:rPr>
              <a:t>низ</a:t>
            </a:r>
            <a:r>
              <a:rPr lang="sr-Latn-CS" dirty="0">
                <a:latin typeface="Calibri" panose="020F0502020204030204" pitchFamily="34" charset="0"/>
              </a:rPr>
              <a:t> </a:t>
            </a:r>
            <a:r>
              <a:rPr lang="sr-Latn-CS" dirty="0" err="1">
                <a:latin typeface="Calibri" panose="020F0502020204030204" pitchFamily="34" charset="0"/>
              </a:rPr>
              <a:t>поступака</a:t>
            </a:r>
            <a:r>
              <a:rPr lang="sr-Latn-CS" dirty="0">
                <a:latin typeface="Calibri" panose="020F0502020204030204" pitchFamily="34" charset="0"/>
              </a:rPr>
              <a:t> </a:t>
            </a:r>
            <a:r>
              <a:rPr lang="sr-Latn-CS" dirty="0" err="1">
                <a:latin typeface="Calibri" panose="020F0502020204030204" pitchFamily="34" charset="0"/>
              </a:rPr>
              <a:t>којима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игром</a:t>
            </a:r>
            <a:r>
              <a:rPr lang="sr-Latn-CS" dirty="0">
                <a:latin typeface="Calibri" panose="020F0502020204030204" pitchFamily="34" charset="0"/>
              </a:rPr>
              <a:t>, </a:t>
            </a:r>
            <a:r>
              <a:rPr lang="sr-Latn-CS" dirty="0" err="1">
                <a:latin typeface="Calibri" panose="020F0502020204030204" pitchFamily="34" charset="0"/>
              </a:rPr>
              <a:t>вежбају</a:t>
            </a:r>
            <a:r>
              <a:rPr lang="sr-Latn-CS" dirty="0">
                <a:latin typeface="Calibri" panose="020F0502020204030204" pitchFamily="34" charset="0"/>
              </a:rPr>
              <a:t> </a:t>
            </a:r>
            <a:r>
              <a:rPr lang="sr-Latn-CS" dirty="0" err="1">
                <a:latin typeface="Calibri" panose="020F0502020204030204" pitchFamily="34" charset="0"/>
              </a:rPr>
              <a:t>слушање</a:t>
            </a:r>
            <a:r>
              <a:rPr lang="sr-Latn-CS" dirty="0">
                <a:latin typeface="Calibri" panose="020F0502020204030204" pitchFamily="34" charset="0"/>
              </a:rPr>
              <a:t> и д</a:t>
            </a:r>
            <a:r>
              <a:rPr lang="sr-Cyrl-RS" dirty="0">
                <a:latin typeface="Calibri" panose="020F0502020204030204" pitchFamily="34" charset="0"/>
              </a:rPr>
              <a:t>и</a:t>
            </a:r>
            <a:r>
              <a:rPr lang="sr-Latn-CS" dirty="0" err="1">
                <a:latin typeface="Calibri" panose="020F0502020204030204" pitchFamily="34" charset="0"/>
              </a:rPr>
              <a:t>скриминација</a:t>
            </a:r>
            <a:r>
              <a:rPr lang="sr-Latn-CS" dirty="0">
                <a:latin typeface="Calibri" panose="020F0502020204030204" pitchFamily="34" charset="0"/>
              </a:rPr>
              <a:t>, </a:t>
            </a:r>
            <a:r>
              <a:rPr lang="sr-Latn-CS" dirty="0" err="1">
                <a:latin typeface="Calibri" panose="020F0502020204030204" pitchFamily="34" charset="0"/>
              </a:rPr>
              <a:t>артикулација</a:t>
            </a:r>
            <a:r>
              <a:rPr lang="sr-Latn-CS" dirty="0">
                <a:latin typeface="Calibri" panose="020F0502020204030204" pitchFamily="34" charset="0"/>
              </a:rPr>
              <a:t> </a:t>
            </a:r>
            <a:r>
              <a:rPr lang="sr-Latn-CS" dirty="0" err="1">
                <a:latin typeface="Calibri" panose="020F0502020204030204" pitchFamily="34" charset="0"/>
              </a:rPr>
              <a:t>гласова</a:t>
            </a:r>
            <a:r>
              <a:rPr lang="sr-Latn-CS" dirty="0">
                <a:latin typeface="Calibri" panose="020F0502020204030204" pitchFamily="34" charset="0"/>
              </a:rPr>
              <a:t>, </a:t>
            </a:r>
            <a:r>
              <a:rPr lang="sr-Latn-CS" dirty="0" err="1">
                <a:latin typeface="Calibri" panose="020F0502020204030204" pitchFamily="34" charset="0"/>
              </a:rPr>
              <a:t>речник</a:t>
            </a:r>
            <a:r>
              <a:rPr lang="sr-Latn-CS" dirty="0">
                <a:latin typeface="Calibri" panose="020F0502020204030204" pitchFamily="34" charset="0"/>
              </a:rPr>
              <a:t> и </a:t>
            </a:r>
            <a:r>
              <a:rPr lang="sr-Latn-CS" dirty="0" err="1">
                <a:latin typeface="Calibri" panose="020F0502020204030204" pitchFamily="34" charset="0"/>
              </a:rPr>
              <a:t>реченица</a:t>
            </a:r>
            <a:r>
              <a:rPr lang="sr-Latn-CS" dirty="0">
                <a:latin typeface="Calibri" panose="020F0502020204030204" pitchFamily="34" charset="0"/>
              </a:rPr>
              <a:t> </a:t>
            </a:r>
            <a:r>
              <a:rPr lang="sr-Latn-CS" dirty="0" err="1">
                <a:latin typeface="Calibri" panose="020F0502020204030204" pitchFamily="34" charset="0"/>
              </a:rPr>
              <a:t>деце</a:t>
            </a:r>
            <a:r>
              <a:rPr lang="sr-Latn-CS" dirty="0">
                <a:latin typeface="Calibri" panose="020F0502020204030204" pitchFamily="34" charset="0"/>
              </a:rPr>
              <a:t>, </a:t>
            </a:r>
            <a:r>
              <a:rPr lang="sr-Latn-CS" dirty="0" err="1">
                <a:latin typeface="Calibri" panose="020F0502020204030204" pitchFamily="34" charset="0"/>
              </a:rPr>
              <a:t>уопште</a:t>
            </a:r>
            <a:r>
              <a:rPr lang="sr-Latn-CS" dirty="0">
                <a:latin typeface="Calibri" panose="020F0502020204030204" pitchFamily="34" charset="0"/>
              </a:rPr>
              <a:t> </a:t>
            </a:r>
            <a:r>
              <a:rPr lang="sr-Latn-CS" dirty="0" err="1">
                <a:latin typeface="Calibri" panose="020F0502020204030204" pitchFamily="34" charset="0"/>
              </a:rPr>
              <a:t>како</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на</a:t>
            </a:r>
            <a:r>
              <a:rPr lang="sr-Latn-CS" dirty="0">
                <a:latin typeface="Calibri" panose="020F0502020204030204" pitchFamily="34" charset="0"/>
              </a:rPr>
              <a:t> </a:t>
            </a:r>
            <a:r>
              <a:rPr lang="sr-Latn-CS" dirty="0" err="1">
                <a:latin typeface="Calibri" panose="020F0502020204030204" pitchFamily="34" charset="0"/>
              </a:rPr>
              <a:t>игровни</a:t>
            </a:r>
            <a:r>
              <a:rPr lang="sr-Latn-CS" dirty="0">
                <a:latin typeface="Calibri" panose="020F0502020204030204" pitchFamily="34" charset="0"/>
              </a:rPr>
              <a:t> </a:t>
            </a:r>
            <a:r>
              <a:rPr lang="sr-Latn-CS" dirty="0" err="1">
                <a:latin typeface="Calibri" panose="020F0502020204030204" pitchFamily="34" charset="0"/>
              </a:rPr>
              <a:t>начин</a:t>
            </a:r>
            <a:r>
              <a:rPr lang="sr-Latn-CS" dirty="0">
                <a:latin typeface="Calibri" panose="020F0502020204030204" pitchFamily="34" charset="0"/>
              </a:rPr>
              <a:t> </a:t>
            </a:r>
            <a:r>
              <a:rPr lang="sr-Latn-CS" dirty="0" err="1">
                <a:latin typeface="Calibri" panose="020F0502020204030204" pitchFamily="34" charset="0"/>
              </a:rPr>
              <a:t>развијају</a:t>
            </a:r>
            <a:r>
              <a:rPr lang="sr-Latn-CS" dirty="0">
                <a:latin typeface="Calibri" panose="020F0502020204030204" pitchFamily="34" charset="0"/>
              </a:rPr>
              <a:t> </a:t>
            </a:r>
            <a:r>
              <a:rPr lang="sr-Latn-CS" dirty="0" err="1">
                <a:latin typeface="Calibri" panose="020F0502020204030204" pitchFamily="34" charset="0"/>
              </a:rPr>
              <a:t>компоненте</a:t>
            </a:r>
            <a:r>
              <a:rPr lang="sr-Latn-CS" dirty="0">
                <a:latin typeface="Calibri" panose="020F0502020204030204" pitchFamily="34" charset="0"/>
              </a:rPr>
              <a:t> и </a:t>
            </a:r>
            <a:r>
              <a:rPr lang="sr-Latn-CS" dirty="0" err="1">
                <a:latin typeface="Calibri" panose="020F0502020204030204" pitchFamily="34" charset="0"/>
              </a:rPr>
              <a:t>особине</a:t>
            </a:r>
            <a:r>
              <a:rPr lang="sr-Latn-CS" dirty="0">
                <a:latin typeface="Calibri" panose="020F0502020204030204" pitchFamily="34" charset="0"/>
              </a:rPr>
              <a:t> (</a:t>
            </a:r>
            <a:r>
              <a:rPr lang="sr-Latn-CS" dirty="0" err="1">
                <a:latin typeface="Calibri" panose="020F0502020204030204" pitchFamily="34" charset="0"/>
              </a:rPr>
              <a:t>доброг</a:t>
            </a:r>
            <a:r>
              <a:rPr lang="sr-Latn-CS" dirty="0">
                <a:latin typeface="Calibri" panose="020F0502020204030204" pitchFamily="34" charset="0"/>
              </a:rPr>
              <a:t>) </a:t>
            </a:r>
            <a:r>
              <a:rPr lang="sr-Latn-CS" dirty="0" err="1">
                <a:latin typeface="Calibri" panose="020F0502020204030204" pitchFamily="34" charset="0"/>
              </a:rPr>
              <a:t>говорења</a:t>
            </a:r>
            <a:r>
              <a:rPr lang="sr-Latn-CS" dirty="0">
                <a:latin typeface="Calibri" panose="020F0502020204030204" pitchFamily="34" charset="0"/>
              </a:rPr>
              <a:t>. </a:t>
            </a:r>
            <a:endParaRPr lang="sr-Cyrl-RS" dirty="0">
              <a:latin typeface="Calibri" panose="020F0502020204030204" pitchFamily="34" charset="0"/>
            </a:endParaRPr>
          </a:p>
          <a:p>
            <a:pPr algn="just"/>
            <a:r>
              <a:rPr lang="sr-Latn-CS" dirty="0" smtClean="0">
                <a:latin typeface="Calibri" panose="020F0502020204030204" pitchFamily="34" charset="0"/>
              </a:rPr>
              <a:t> </a:t>
            </a:r>
            <a:r>
              <a:rPr lang="sr-Cyrl-RS" dirty="0" err="1">
                <a:latin typeface="Calibri" panose="020F0502020204030204" pitchFamily="34" charset="0"/>
              </a:rPr>
              <a:t>М</a:t>
            </a:r>
            <a:r>
              <a:rPr lang="sr-Latn-CS" dirty="0" smtClean="0">
                <a:latin typeface="Calibri" panose="020F0502020204030204" pitchFamily="34" charset="0"/>
              </a:rPr>
              <a:t>етоду </a:t>
            </a:r>
            <a:r>
              <a:rPr lang="sr-Latn-CS" dirty="0">
                <a:latin typeface="Calibri" panose="020F0502020204030204" pitchFamily="34" charset="0"/>
              </a:rPr>
              <a:t>игре користимо у </a:t>
            </a:r>
            <a:r>
              <a:rPr lang="sr-Latn-CS" dirty="0" smtClean="0">
                <a:latin typeface="Calibri" panose="020F0502020204030204" pitchFamily="34" charset="0"/>
              </a:rPr>
              <a:t> </a:t>
            </a:r>
            <a:r>
              <a:rPr lang="sr-Latn-CS" dirty="0">
                <a:latin typeface="Calibri" panose="020F0502020204030204" pitchFamily="34" charset="0"/>
              </a:rPr>
              <a:t>раду са </a:t>
            </a:r>
            <a:r>
              <a:rPr lang="sr-Latn-CS" dirty="0" smtClean="0">
                <a:latin typeface="Calibri" panose="020F0502020204030204" pitchFamily="34" charset="0"/>
              </a:rPr>
              <a:t>децом</a:t>
            </a:r>
            <a:r>
              <a:rPr lang="sr-Cyrl-RS" dirty="0" smtClean="0">
                <a:latin typeface="Calibri" panose="020F0502020204030204" pitchFamily="34" charset="0"/>
              </a:rPr>
              <a:t>,</a:t>
            </a:r>
            <a:r>
              <a:rPr lang="sr-Latn-CS" dirty="0" smtClean="0">
                <a:latin typeface="Calibri" panose="020F0502020204030204" pitchFamily="34" charset="0"/>
              </a:rPr>
              <a:t> </a:t>
            </a:r>
            <a:r>
              <a:rPr lang="sr-Latn-CS" dirty="0">
                <a:latin typeface="Calibri" panose="020F0502020204030204" pitchFamily="34" charset="0"/>
              </a:rPr>
              <a:t>а и деца кад се сама играју користе је </a:t>
            </a:r>
            <a:r>
              <a:rPr lang="sr-Latn-CS" dirty="0" smtClean="0">
                <a:latin typeface="Calibri" panose="020F0502020204030204" pitchFamily="34" charset="0"/>
              </a:rPr>
              <a:t>несвесно</a:t>
            </a:r>
            <a:r>
              <a:rPr lang="sr-Cyrl-RS" dirty="0" smtClean="0">
                <a:latin typeface="Calibri" panose="020F0502020204030204" pitchFamily="34" charset="0"/>
              </a:rPr>
              <a:t>.</a:t>
            </a:r>
            <a:r>
              <a:rPr lang="sr-Latn-CS" dirty="0" smtClean="0">
                <a:latin typeface="Calibri" panose="020F0502020204030204" pitchFamily="34" charset="0"/>
              </a:rPr>
              <a:t> </a:t>
            </a:r>
            <a:endParaRPr lang="sr-Cyrl-RS" dirty="0" smtClean="0">
              <a:latin typeface="Calibri" panose="020F0502020204030204" pitchFamily="34" charset="0"/>
            </a:endParaRPr>
          </a:p>
          <a:p>
            <a:pPr algn="just"/>
            <a:r>
              <a:rPr lang="sr-Latn-CS" dirty="0" err="1" smtClean="0">
                <a:latin typeface="Calibri" panose="020F0502020204030204" pitchFamily="34" charset="0"/>
              </a:rPr>
              <a:t>Познато</a:t>
            </a:r>
            <a:r>
              <a:rPr lang="sr-Latn-CS" dirty="0" smtClean="0">
                <a:latin typeface="Calibri" panose="020F0502020204030204" pitchFamily="34" charset="0"/>
              </a:rPr>
              <a:t> </a:t>
            </a:r>
            <a:r>
              <a:rPr lang="sr-Latn-CS" dirty="0" err="1">
                <a:latin typeface="Calibri" panose="020F0502020204030204" pitchFamily="34" charset="0"/>
              </a:rPr>
              <a:t>је</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ниједна</a:t>
            </a:r>
            <a:r>
              <a:rPr lang="sr-Latn-CS" dirty="0">
                <a:latin typeface="Calibri" panose="020F0502020204030204" pitchFamily="34" charset="0"/>
              </a:rPr>
              <a:t> </a:t>
            </a:r>
            <a:r>
              <a:rPr lang="sr-Latn-CS" dirty="0" err="1">
                <a:latin typeface="Calibri" panose="020F0502020204030204" pitchFamily="34" charset="0"/>
              </a:rPr>
              <a:t>метода</a:t>
            </a:r>
            <a:r>
              <a:rPr lang="sr-Latn-CS" dirty="0">
                <a:latin typeface="Calibri" panose="020F0502020204030204" pitchFamily="34" charset="0"/>
              </a:rPr>
              <a:t> </a:t>
            </a:r>
            <a:r>
              <a:rPr lang="sr-Latn-CS" dirty="0" err="1">
                <a:latin typeface="Calibri" panose="020F0502020204030204" pitchFamily="34" charset="0"/>
              </a:rPr>
              <a:t>не</a:t>
            </a:r>
            <a:r>
              <a:rPr lang="sr-Latn-CS" dirty="0">
                <a:latin typeface="Calibri" panose="020F0502020204030204" pitchFamily="34" charset="0"/>
              </a:rPr>
              <a:t> </a:t>
            </a:r>
            <a:r>
              <a:rPr lang="sr-Latn-CS" dirty="0" err="1">
                <a:latin typeface="Calibri" panose="020F0502020204030204" pitchFamily="34" charset="0"/>
              </a:rPr>
              <a:t>користи</a:t>
            </a:r>
            <a:r>
              <a:rPr lang="sr-Latn-CS" dirty="0">
                <a:latin typeface="Calibri" panose="020F0502020204030204" pitchFamily="34" charset="0"/>
              </a:rPr>
              <a:t> </a:t>
            </a:r>
            <a:r>
              <a:rPr lang="sr-Latn-CS" dirty="0" err="1">
                <a:latin typeface="Calibri" panose="020F0502020204030204" pitchFamily="34" charset="0"/>
              </a:rPr>
              <a:t>изоловано</a:t>
            </a:r>
            <a:r>
              <a:rPr lang="sr-Latn-CS" dirty="0">
                <a:latin typeface="Calibri" panose="020F0502020204030204" pitchFamily="34" charset="0"/>
              </a:rPr>
              <a:t>, </a:t>
            </a:r>
            <a:r>
              <a:rPr lang="sr-Latn-CS" dirty="0" err="1">
                <a:latin typeface="Calibri" panose="020F0502020204030204" pitchFamily="34" charset="0"/>
              </a:rPr>
              <a:t>већ</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се</a:t>
            </a:r>
            <a:r>
              <a:rPr lang="sr-Latn-CS" dirty="0">
                <a:latin typeface="Calibri" panose="020F0502020204030204" pitchFamily="34" charset="0"/>
              </a:rPr>
              <a:t> </a:t>
            </a:r>
            <a:r>
              <a:rPr lang="sr-Latn-CS" dirty="0" err="1">
                <a:latin typeface="Calibri" panose="020F0502020204030204" pitchFamily="34" charset="0"/>
              </a:rPr>
              <a:t>методе</a:t>
            </a:r>
            <a:r>
              <a:rPr lang="sr-Latn-CS" dirty="0">
                <a:latin typeface="Calibri" panose="020F0502020204030204" pitchFamily="34" charset="0"/>
              </a:rPr>
              <a:t> </a:t>
            </a:r>
            <a:r>
              <a:rPr lang="sr-Latn-CS" dirty="0" err="1">
                <a:latin typeface="Calibri" panose="020F0502020204030204" pitchFamily="34" charset="0"/>
              </a:rPr>
              <a:t>користе</a:t>
            </a:r>
            <a:r>
              <a:rPr lang="sr-Latn-CS" dirty="0">
                <a:latin typeface="Calibri" panose="020F0502020204030204" pitchFamily="34" charset="0"/>
              </a:rPr>
              <a:t> у </a:t>
            </a:r>
            <a:r>
              <a:rPr lang="sr-Latn-CS" dirty="0" err="1">
                <a:latin typeface="Calibri" panose="020F0502020204030204" pitchFamily="34" charset="0"/>
              </a:rPr>
              <a:t>тзв</a:t>
            </a:r>
            <a:r>
              <a:rPr lang="sr-Latn-CS" dirty="0">
                <a:latin typeface="Calibri" panose="020F0502020204030204" pitchFamily="34" charset="0"/>
              </a:rPr>
              <a:t>. </a:t>
            </a:r>
            <a:r>
              <a:rPr lang="sr-Latn-CS" dirty="0" err="1">
                <a:latin typeface="Calibri" panose="020F0502020204030204" pitchFamily="34" charset="0"/>
              </a:rPr>
              <a:t>интеракцијским</a:t>
            </a:r>
            <a:r>
              <a:rPr lang="sr-Latn-CS" dirty="0">
                <a:latin typeface="Calibri" panose="020F0502020204030204" pitchFamily="34" charset="0"/>
              </a:rPr>
              <a:t> </a:t>
            </a:r>
            <a:r>
              <a:rPr lang="sr-Latn-CS" dirty="0" err="1">
                <a:latin typeface="Calibri" panose="020F0502020204030204" pitchFamily="34" charset="0"/>
              </a:rPr>
              <a:t>односима</a:t>
            </a:r>
            <a:r>
              <a:rPr lang="sr-Latn-CS" dirty="0">
                <a:latin typeface="Calibri" panose="020F0502020204030204" pitchFamily="34" charset="0"/>
              </a:rPr>
              <a:t>. </a:t>
            </a:r>
            <a:r>
              <a:rPr lang="sr-Cyrl-RS" dirty="0">
                <a:latin typeface="Calibri" panose="020F0502020204030204" pitchFamily="34" charset="0"/>
              </a:rPr>
              <a:t>У васпитно-образовном раду са децом </a:t>
            </a:r>
            <a:r>
              <a:rPr lang="sr-Latn-CS" dirty="0" err="1">
                <a:latin typeface="Calibri" panose="020F0502020204030204" pitchFamily="34" charset="0"/>
              </a:rPr>
              <a:t>метода</a:t>
            </a:r>
            <a:r>
              <a:rPr lang="sr-Latn-CS" dirty="0">
                <a:latin typeface="Calibri" panose="020F0502020204030204" pitchFamily="34" charset="0"/>
              </a:rPr>
              <a:t> </a:t>
            </a:r>
            <a:r>
              <a:rPr lang="sr-Latn-CS" dirty="0" err="1">
                <a:latin typeface="Calibri" panose="020F0502020204030204" pitchFamily="34" charset="0"/>
              </a:rPr>
              <a:t>игре</a:t>
            </a:r>
            <a:r>
              <a:rPr lang="sr-Latn-CS" dirty="0">
                <a:latin typeface="Calibri" panose="020F0502020204030204" pitchFamily="34" charset="0"/>
              </a:rPr>
              <a:t> </a:t>
            </a:r>
            <a:r>
              <a:rPr lang="sr-Latn-CS" dirty="0" err="1">
                <a:latin typeface="Calibri" panose="020F0502020204030204" pitchFamily="34" charset="0"/>
              </a:rPr>
              <a:t>треба</a:t>
            </a:r>
            <a:r>
              <a:rPr lang="sr-Latn-CS" dirty="0">
                <a:latin typeface="Calibri" panose="020F0502020204030204" pitchFamily="34" charset="0"/>
              </a:rPr>
              <a:t> </a:t>
            </a:r>
            <a:r>
              <a:rPr lang="sr-Latn-CS" dirty="0" err="1">
                <a:latin typeface="Calibri" panose="020F0502020204030204" pitchFamily="34" charset="0"/>
              </a:rPr>
              <a:t>да</a:t>
            </a:r>
            <a:r>
              <a:rPr lang="sr-Latn-CS" dirty="0">
                <a:latin typeface="Calibri" panose="020F0502020204030204" pitchFamily="34" charset="0"/>
              </a:rPr>
              <a:t> </a:t>
            </a:r>
            <a:r>
              <a:rPr lang="sr-Latn-CS" dirty="0" err="1">
                <a:latin typeface="Calibri" panose="020F0502020204030204" pitchFamily="34" charset="0"/>
              </a:rPr>
              <a:t>остане</a:t>
            </a:r>
            <a:r>
              <a:rPr lang="sr-Latn-CS" dirty="0">
                <a:latin typeface="Calibri" panose="020F0502020204030204" pitchFamily="34" charset="0"/>
              </a:rPr>
              <a:t> </a:t>
            </a:r>
            <a:r>
              <a:rPr lang="sr-Latn-CS" dirty="0" err="1">
                <a:latin typeface="Calibri" panose="020F0502020204030204" pitchFamily="34" charset="0"/>
              </a:rPr>
              <a:t>водећа</a:t>
            </a:r>
            <a:r>
              <a:rPr lang="sr-Latn-CS" dirty="0">
                <a:latin typeface="Calibri" panose="020F0502020204030204" pitchFamily="34" charset="0"/>
              </a:rPr>
              <a:t>. </a:t>
            </a:r>
            <a:endParaRPr lang="sr-Latn-RS" dirty="0">
              <a:latin typeface="Calibri" panose="020F0502020204030204" pitchFamily="34" charset="0"/>
            </a:endParaRPr>
          </a:p>
          <a:p>
            <a:endParaRPr lang="sr-Latn-RS" dirty="0"/>
          </a:p>
        </p:txBody>
      </p:sp>
    </p:spTree>
    <p:extLst>
      <p:ext uri="{BB962C8B-B14F-4D97-AF65-F5344CB8AC3E}">
        <p14:creationId xmlns:p14="http://schemas.microsoft.com/office/powerpoint/2010/main" val="257269134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CS" dirty="0"/>
              <a:t>М</a:t>
            </a:r>
            <a:r>
              <a:rPr lang="sr-Cyrl-RS" dirty="0" err="1"/>
              <a:t>етода</a:t>
            </a:r>
            <a:r>
              <a:rPr lang="sr-Cyrl-RS" dirty="0"/>
              <a:t> игре</a:t>
            </a:r>
            <a:endParaRPr lang="sr-Latn-RS" dirty="0"/>
          </a:p>
        </p:txBody>
      </p:sp>
      <p:sp>
        <p:nvSpPr>
          <p:cNvPr id="4" name="Content Placeholder 3"/>
          <p:cNvSpPr>
            <a:spLocks noGrp="1"/>
          </p:cNvSpPr>
          <p:nvPr>
            <p:ph idx="1"/>
          </p:nvPr>
        </p:nvSpPr>
        <p:spPr>
          <a:xfrm>
            <a:off x="4117541" y="2567846"/>
            <a:ext cx="4725375" cy="3810651"/>
          </a:xfrm>
          <a:prstGeom prst="cloudCallout">
            <a:avLst>
              <a:gd name="adj1" fmla="val -77311"/>
              <a:gd name="adj2" fmla="val -48429"/>
            </a:avLst>
          </a:prstGeom>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pPr marL="0" indent="0" algn="ctr">
              <a:lnSpc>
                <a:spcPct val="110000"/>
              </a:lnSpc>
              <a:spcAft>
                <a:spcPts val="600"/>
              </a:spcAft>
              <a:buNone/>
            </a:pP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Разликујемо</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a:t>
            </a:r>
            <a:endParaRPr lang="sr-Latn-RS" b="1" dirty="0">
              <a:effectLst/>
              <a:latin typeface="Calibri" panose="020F0502020204030204" pitchFamily="34" charset="0"/>
              <a:ea typeface="Times New Roman" panose="02020603050405020304" pitchFamily="18" charset="0"/>
              <a:cs typeface="Times New Roman" panose="02020603050405020304" pitchFamily="18" charset="0"/>
            </a:endParaRPr>
          </a:p>
          <a:p>
            <a:pPr marL="0" indent="0" algn="ctr">
              <a:lnSpc>
                <a:spcPct val="110000"/>
              </a:lnSpc>
              <a:spcAft>
                <a:spcPts val="600"/>
              </a:spcAft>
              <a:buNone/>
            </a:pP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1.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принцип</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игре</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endParaRPr lang="sr-Latn-RS" b="1" dirty="0">
              <a:effectLst/>
              <a:latin typeface="Calibri" panose="020F0502020204030204" pitchFamily="34" charset="0"/>
              <a:ea typeface="Times New Roman" panose="02020603050405020304" pitchFamily="18" charset="0"/>
              <a:cs typeface="Times New Roman" panose="02020603050405020304" pitchFamily="18" charset="0"/>
            </a:endParaRPr>
          </a:p>
          <a:p>
            <a:pPr marL="0" indent="0" algn="ctr">
              <a:lnSpc>
                <a:spcPct val="110000"/>
              </a:lnSpc>
              <a:spcAft>
                <a:spcPts val="600"/>
              </a:spcAft>
              <a:buNone/>
            </a:pP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2.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методу</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игре</a:t>
            </a:r>
            <a:endParaRPr lang="sr-Latn-RS" b="1" dirty="0">
              <a:effectLst/>
              <a:latin typeface="Calibri" panose="020F0502020204030204" pitchFamily="34" charset="0"/>
              <a:ea typeface="Times New Roman" panose="02020603050405020304" pitchFamily="18" charset="0"/>
              <a:cs typeface="Times New Roman" panose="02020603050405020304" pitchFamily="18" charset="0"/>
            </a:endParaRPr>
          </a:p>
          <a:p>
            <a:pPr marL="0" indent="0" algn="ctr">
              <a:lnSpc>
                <a:spcPct val="110000"/>
              </a:lnSpc>
              <a:spcAft>
                <a:spcPts val="600"/>
              </a:spcAft>
              <a:buNone/>
            </a:pP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3.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говорне</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игре</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као</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један</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од</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Cyrl-R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начина</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рада</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на</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развоју</a:t>
            </a:r>
            <a:r>
              <a:rPr lang="sr-Latn-CS" b="1" dirty="0">
                <a:solidFill>
                  <a:srgbClr val="262626"/>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chemeClr val="tx1"/>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говора</a:t>
            </a:r>
            <a:r>
              <a:rPr lang="sr-Latn-CS" b="1" dirty="0">
                <a:solidFill>
                  <a:schemeClr val="tx1"/>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 </a:t>
            </a:r>
            <a:r>
              <a:rPr lang="sr-Latn-CS" b="1" dirty="0" err="1">
                <a:solidFill>
                  <a:schemeClr val="tx1"/>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деце</a:t>
            </a:r>
            <a:r>
              <a:rPr lang="sr-Latn-CS" b="1" dirty="0">
                <a:solidFill>
                  <a:schemeClr val="tx1"/>
                </a:solidFill>
                <a:effectLst/>
                <a:highlight>
                  <a:srgbClr val="FFFF00"/>
                </a:highlight>
                <a:latin typeface="Calibri" panose="020F0502020204030204" pitchFamily="34" charset="0"/>
                <a:ea typeface="Times New Roman" panose="02020603050405020304" pitchFamily="18" charset="0"/>
                <a:cs typeface="Times New Roman" panose="02020603050405020304" pitchFamily="18" charset="0"/>
              </a:rPr>
              <a:t>.</a:t>
            </a:r>
            <a:endParaRPr lang="sr-Latn-RS" b="1" dirty="0">
              <a:solidFill>
                <a:schemeClr val="tx1"/>
              </a:solidFill>
              <a:effectLst/>
              <a:latin typeface="Calibri" panose="020F0502020204030204" pitchFamily="34"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11044967"/>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2A1A00"/>
      </a:dk2>
      <a:lt2>
        <a:srgbClr val="F3F3F2"/>
      </a:lt2>
      <a:accent1>
        <a:srgbClr val="F8B323"/>
      </a:accent1>
      <a:accent2>
        <a:srgbClr val="656A59"/>
      </a:accent2>
      <a:accent3>
        <a:srgbClr val="46B2B5"/>
      </a:accent3>
      <a:accent4>
        <a:srgbClr val="8CAA7E"/>
      </a:accent4>
      <a:accent5>
        <a:srgbClr val="D36F68"/>
      </a:accent5>
      <a:accent6>
        <a:srgbClr val="826276"/>
      </a:accent6>
      <a:hlink>
        <a:srgbClr val="46B2B5"/>
      </a:hlink>
      <a:folHlink>
        <a:srgbClr val="A46694"/>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771EA782-DFA6-45B1-AEA3-661F1715B310}"/>
    </a:ext>
  </a:extLst>
</a:theme>
</file>

<file path=docProps/app.xml><?xml version="1.0" encoding="utf-8"?>
<Properties xmlns="http://schemas.openxmlformats.org/officeDocument/2006/extended-properties" xmlns:vt="http://schemas.openxmlformats.org/officeDocument/2006/docPropsVTypes">
  <Template>Badge</Template>
  <TotalTime>82</TotalTime>
  <Words>2018</Words>
  <Application>Microsoft Office PowerPoint</Application>
  <PresentationFormat>Widescreen</PresentationFormat>
  <Paragraphs>79</Paragraphs>
  <Slides>16</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16</vt:i4>
      </vt:variant>
    </vt:vector>
  </HeadingPairs>
  <TitlesOfParts>
    <vt:vector size="23" baseType="lpstr">
      <vt:lpstr>Arial</vt:lpstr>
      <vt:lpstr>Calibri</vt:lpstr>
      <vt:lpstr>Corbel</vt:lpstr>
      <vt:lpstr>Gill Sans MT</vt:lpstr>
      <vt:lpstr>Impact</vt:lpstr>
      <vt:lpstr>Times New Roman</vt:lpstr>
      <vt:lpstr>Badge</vt:lpstr>
      <vt:lpstr>Методе,  облицИ и принципи рада са децом  </vt:lpstr>
      <vt:lpstr>PowerPoint Presentation</vt:lpstr>
      <vt:lpstr>Вербално-текстуалне методе</vt:lpstr>
      <vt:lpstr>Монолошка метода </vt:lpstr>
      <vt:lpstr>Дијалошка метода</vt:lpstr>
      <vt:lpstr>Текст метода</vt:lpstr>
      <vt:lpstr>метода демонстрације</vt:lpstr>
      <vt:lpstr>Метода игре</vt:lpstr>
      <vt:lpstr>Метода игре</vt:lpstr>
      <vt:lpstr>Облици рада</vt:lpstr>
      <vt:lpstr>Облици рада</vt:lpstr>
      <vt:lpstr>ОБЛИЦИ РАДА</vt:lpstr>
      <vt:lpstr>ОБЛИЦИ РАДА</vt:lpstr>
      <vt:lpstr>ПРИНЦИПИ У РАДУ СА ДЕЦОМ </vt:lpstr>
      <vt:lpstr>ПРИНЦИПИ У РАДУ СА ДЕЦОМ</vt:lpstr>
      <vt:lpstr>ПРиНЦИПИ У РАДУ СА ДЕЦОМ</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Методе,  облици, средства и принципи рада са децом</dc:title>
  <dc:creator>Mirjana</dc:creator>
  <cp:lastModifiedBy>No-01</cp:lastModifiedBy>
  <cp:revision>16</cp:revision>
  <dcterms:created xsi:type="dcterms:W3CDTF">2017-02-23T18:56:29Z</dcterms:created>
  <dcterms:modified xsi:type="dcterms:W3CDTF">2020-02-10T19:15:44Z</dcterms:modified>
</cp:coreProperties>
</file>

<file path=docProps/thumbnail.jpeg>
</file>