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1" r:id="rId4"/>
    <p:sldId id="262" r:id="rId5"/>
    <p:sldId id="263" r:id="rId6"/>
    <p:sldId id="264" r:id="rId7"/>
  </p:sldIdLst>
  <p:sldSz cx="12192000" cy="6858000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22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sr-Latn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F0262-355E-45D1-A071-4556EA5CC299}" type="datetimeFigureOut">
              <a:rPr lang="sr-Latn-RS" smtClean="0"/>
              <a:t>10.2.2020.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046AAE-57F3-4751-B160-4C1051E92149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38277914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F0262-355E-45D1-A071-4556EA5CC299}" type="datetimeFigureOut">
              <a:rPr lang="sr-Latn-RS" smtClean="0"/>
              <a:t>10.2.2020.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046AAE-57F3-4751-B160-4C1051E92149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33913511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F0262-355E-45D1-A071-4556EA5CC299}" type="datetimeFigureOut">
              <a:rPr lang="sr-Latn-RS" smtClean="0"/>
              <a:t>10.2.2020.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046AAE-57F3-4751-B160-4C1051E92149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11058276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F0262-355E-45D1-A071-4556EA5CC299}" type="datetimeFigureOut">
              <a:rPr lang="sr-Latn-RS" smtClean="0"/>
              <a:t>10.2.2020.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046AAE-57F3-4751-B160-4C1051E92149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20573863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F0262-355E-45D1-A071-4556EA5CC299}" type="datetimeFigureOut">
              <a:rPr lang="sr-Latn-RS" smtClean="0"/>
              <a:t>10.2.2020.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046AAE-57F3-4751-B160-4C1051E92149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12733137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F0262-355E-45D1-A071-4556EA5CC299}" type="datetimeFigureOut">
              <a:rPr lang="sr-Latn-RS" smtClean="0"/>
              <a:t>10.2.2020.</a:t>
            </a:fld>
            <a:endParaRPr lang="sr-Lat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046AAE-57F3-4751-B160-4C1051E92149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25083621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F0262-355E-45D1-A071-4556EA5CC299}" type="datetimeFigureOut">
              <a:rPr lang="sr-Latn-RS" smtClean="0"/>
              <a:t>10.2.2020.</a:t>
            </a:fld>
            <a:endParaRPr lang="sr-Latn-R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046AAE-57F3-4751-B160-4C1051E92149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38770913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F0262-355E-45D1-A071-4556EA5CC299}" type="datetimeFigureOut">
              <a:rPr lang="sr-Latn-RS" smtClean="0"/>
              <a:t>10.2.2020.</a:t>
            </a:fld>
            <a:endParaRPr lang="sr-Latn-R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046AAE-57F3-4751-B160-4C1051E92149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23125930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F0262-355E-45D1-A071-4556EA5CC299}" type="datetimeFigureOut">
              <a:rPr lang="sr-Latn-RS" smtClean="0"/>
              <a:t>10.2.2020.</a:t>
            </a:fld>
            <a:endParaRPr lang="sr-Latn-R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046AAE-57F3-4751-B160-4C1051E92149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27146619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F0262-355E-45D1-A071-4556EA5CC299}" type="datetimeFigureOut">
              <a:rPr lang="sr-Latn-RS" smtClean="0"/>
              <a:t>10.2.2020.</a:t>
            </a:fld>
            <a:endParaRPr lang="sr-Lat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046AAE-57F3-4751-B160-4C1051E92149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18214541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r-Latn-R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F0262-355E-45D1-A071-4556EA5CC299}" type="datetimeFigureOut">
              <a:rPr lang="sr-Latn-RS" smtClean="0"/>
              <a:t>10.2.2020.</a:t>
            </a:fld>
            <a:endParaRPr lang="sr-Lat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046AAE-57F3-4751-B160-4C1051E92149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304767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0F0262-355E-45D1-A071-4556EA5CC299}" type="datetimeFigureOut">
              <a:rPr lang="sr-Latn-RS" smtClean="0"/>
              <a:t>10.2.2020.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046AAE-57F3-4751-B160-4C1051E92149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42078256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>
            <a:alpha val="2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r-Cyrl-RS" b="1" dirty="0" smtClean="0"/>
              <a:t>Краћи преглед говорног развоја деце</a:t>
            </a:r>
            <a:endParaRPr lang="sr-Latn-R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19170887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>
            <a:alpha val="28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027577"/>
          </a:xfrm>
        </p:spPr>
        <p:txBody>
          <a:bodyPr>
            <a:normAutofit/>
          </a:bodyPr>
          <a:lstStyle/>
          <a:p>
            <a:r>
              <a:rPr lang="sr-Cyrl-RS" sz="4000" b="1" dirty="0"/>
              <a:t>Краћи преглед говорног развоја деце</a:t>
            </a:r>
            <a:endParaRPr lang="sr-Latn-R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33378"/>
            <a:ext cx="10515600" cy="4643585"/>
          </a:xfrm>
        </p:spPr>
        <p:txBody>
          <a:bodyPr/>
          <a:lstStyle/>
          <a:p>
            <a:pPr algn="just">
              <a:spcBef>
                <a:spcPct val="50000"/>
              </a:spcBef>
            </a:pPr>
            <a:r>
              <a:rPr lang="sr-Cyrl-CS" dirty="0">
                <a:latin typeface="Times New Roman" panose="02020603050405020304" pitchFamily="18" charset="0"/>
              </a:rPr>
              <a:t>СПОСОБНОСТ ГОВОРА ЈЕ УРОЂЕНА</a:t>
            </a:r>
          </a:p>
          <a:p>
            <a:pPr algn="just">
              <a:spcBef>
                <a:spcPct val="50000"/>
              </a:spcBef>
              <a:buFontTx/>
              <a:buChar char="•"/>
            </a:pPr>
            <a:r>
              <a:rPr lang="sr-Cyrl-CS" dirty="0">
                <a:latin typeface="Times New Roman" panose="02020603050405020304" pitchFamily="18" charset="0"/>
              </a:rPr>
              <a:t> РЕАЛИЗУЈЕ СЕ УЗ ПОМОЋ ЉУДИ КОЈИ ОКРУЖУЈУ ДЕТЕ</a:t>
            </a:r>
          </a:p>
          <a:p>
            <a:pPr algn="just">
              <a:spcBef>
                <a:spcPct val="50000"/>
              </a:spcBef>
              <a:buFontTx/>
              <a:buChar char="•"/>
            </a:pPr>
            <a:r>
              <a:rPr lang="sr-Cyrl-CS" dirty="0">
                <a:latin typeface="Times New Roman" panose="02020603050405020304" pitchFamily="18" charset="0"/>
              </a:rPr>
              <a:t> ДЕЧЈИ ПЛАЧ И РАНИ ОБЛИЦИ ГУКАЊА ИСТИ СУ СВУДА У СВЕТУ</a:t>
            </a:r>
          </a:p>
          <a:p>
            <a:pPr algn="just">
              <a:spcBef>
                <a:spcPct val="50000"/>
              </a:spcBef>
              <a:buFontTx/>
              <a:buChar char="•"/>
            </a:pPr>
            <a:r>
              <a:rPr lang="sr-Cyrl-CS" dirty="0">
                <a:latin typeface="Times New Roman" panose="02020603050405020304" pitchFamily="18" charset="0"/>
              </a:rPr>
              <a:t> КРАЈЕМ ПРВОГ МЕСЕЦА ДЕТЕ КОРИСТИ ТРИДЕСЕТ, А У ТРЕЋЕМ И ЧЕТВРТОМ МЕСЕЦУ 120 РАЗЛИЧИТИХ ГЛАСОВА</a:t>
            </a:r>
            <a:endParaRPr lang="en-US" dirty="0">
              <a:latin typeface="Times New Roman" panose="02020603050405020304" pitchFamily="18" charset="0"/>
            </a:endParaRPr>
          </a:p>
          <a:p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18386427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>
            <a:alpha val="2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30629"/>
          </a:xfrm>
        </p:spPr>
        <p:txBody>
          <a:bodyPr>
            <a:normAutofit fontScale="90000"/>
          </a:bodyPr>
          <a:lstStyle/>
          <a:p>
            <a:r>
              <a:rPr lang="sr-Cyrl-CS" sz="4000" dirty="0" smtClean="0">
                <a:latin typeface="Times New Roman" panose="02020603050405020304" pitchFamily="18" charset="0"/>
              </a:rPr>
              <a:t/>
            </a:r>
            <a:br>
              <a:rPr lang="sr-Cyrl-CS" sz="4000" dirty="0" smtClean="0">
                <a:latin typeface="Times New Roman" panose="02020603050405020304" pitchFamily="18" charset="0"/>
              </a:rPr>
            </a:br>
            <a:r>
              <a:rPr lang="sr-Cyrl-CS" sz="4000" dirty="0" smtClean="0">
                <a:latin typeface="Times New Roman" panose="02020603050405020304" pitchFamily="18" charset="0"/>
              </a:rPr>
              <a:t>ГОВОРНИ </a:t>
            </a:r>
            <a:r>
              <a:rPr lang="sr-Cyrl-CS" sz="4000" dirty="0">
                <a:latin typeface="Times New Roman" panose="02020603050405020304" pitchFamily="18" charset="0"/>
              </a:rPr>
              <a:t>РАЗВОЈ У ПРВОЈ ГОДИНИ</a:t>
            </a:r>
            <a:r>
              <a:rPr lang="en-US" b="1" dirty="0">
                <a:latin typeface="Times New Roman" panose="02020603050405020304" pitchFamily="18" charset="0"/>
              </a:rPr>
              <a:t/>
            </a:r>
            <a:br>
              <a:rPr lang="en-US" b="1" dirty="0">
                <a:latin typeface="Times New Roman" panose="02020603050405020304" pitchFamily="18" charset="0"/>
              </a:rPr>
            </a:br>
            <a:endParaRPr lang="sr-Latn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097281"/>
            <a:ext cx="10515600" cy="4827002"/>
          </a:xfrm>
        </p:spPr>
        <p:txBody>
          <a:bodyPr>
            <a:normAutofit fontScale="47500" lnSpcReduction="20000"/>
          </a:bodyPr>
          <a:lstStyle/>
          <a:p>
            <a:r>
              <a:rPr lang="sr-Cyrl-C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</a:rPr>
              <a:t> </a:t>
            </a:r>
            <a:r>
              <a:rPr lang="sr-Cyrl-CS" sz="3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</a:rPr>
              <a:t>ПРВА ТРИ МЕСЕЦА </a:t>
            </a:r>
            <a:r>
              <a:rPr lang="sr-Cyrl-CS" sz="3400" dirty="0">
                <a:latin typeface="Times New Roman" panose="02020603050405020304" pitchFamily="18" charset="0"/>
              </a:rPr>
              <a:t>ПРЕДСТАВЉАЈУ ПЕРИОД СПОНТАНЕ ВОКАЛИЗАЦИЈ</a:t>
            </a:r>
            <a:r>
              <a:rPr lang="en-US" sz="3400" dirty="0">
                <a:latin typeface="Times New Roman" panose="02020603050405020304" pitchFamily="18" charset="0"/>
              </a:rPr>
              <a:t>E</a:t>
            </a:r>
            <a:r>
              <a:rPr lang="sr-Cyrl-CS" sz="3400" dirty="0">
                <a:latin typeface="Times New Roman" panose="02020603050405020304" pitchFamily="18" charset="0"/>
              </a:rPr>
              <a:t> </a:t>
            </a:r>
            <a:endParaRPr lang="sr-Cyrl-CS" sz="3400" dirty="0" smtClean="0">
              <a:latin typeface="Times New Roman" panose="02020603050405020304" pitchFamily="18" charset="0"/>
            </a:endParaRPr>
          </a:p>
          <a:p>
            <a:r>
              <a:rPr lang="sr-Cyrl-CS" sz="3400" dirty="0" smtClean="0">
                <a:latin typeface="Times New Roman" panose="02020603050405020304" pitchFamily="18" charset="0"/>
              </a:rPr>
              <a:t>прво </a:t>
            </a:r>
            <a:r>
              <a:rPr lang="sr-Cyrl-CS" sz="3400" dirty="0">
                <a:latin typeface="Times New Roman" panose="02020603050405020304" pitchFamily="18" charset="0"/>
              </a:rPr>
              <a:t>се јављају </a:t>
            </a:r>
            <a:r>
              <a:rPr lang="sr-Cyrl-CS" sz="3400" dirty="0" smtClean="0">
                <a:latin typeface="Times New Roman" panose="02020603050405020304" pitchFamily="18" charset="0"/>
              </a:rPr>
              <a:t>вокали: А, Е,  И,  О, </a:t>
            </a:r>
            <a:r>
              <a:rPr lang="sr-Cyrl-CS" sz="3400" dirty="0">
                <a:latin typeface="Times New Roman" panose="02020603050405020304" pitchFamily="18" charset="0"/>
              </a:rPr>
              <a:t>У</a:t>
            </a:r>
          </a:p>
          <a:p>
            <a:pPr>
              <a:spcBef>
                <a:spcPct val="50000"/>
              </a:spcBef>
              <a:buFontTx/>
              <a:buChar char="-"/>
            </a:pPr>
            <a:r>
              <a:rPr lang="sr-Cyrl-CS" sz="3400" dirty="0"/>
              <a:t> </a:t>
            </a:r>
            <a:r>
              <a:rPr lang="sr-Cyrl-CS" sz="3400" dirty="0" smtClean="0"/>
              <a:t>гутурали:  К, Г, </a:t>
            </a:r>
            <a:r>
              <a:rPr lang="sr-Cyrl-CS" sz="3400" dirty="0"/>
              <a:t>Х (крај првог месеца)</a:t>
            </a:r>
          </a:p>
          <a:p>
            <a:pPr>
              <a:spcBef>
                <a:spcPct val="50000"/>
              </a:spcBef>
              <a:buFontTx/>
              <a:buChar char="-"/>
            </a:pPr>
            <a:r>
              <a:rPr lang="sr-Cyrl-CS" sz="3400" dirty="0"/>
              <a:t> последњи се јављају уснени </a:t>
            </a:r>
            <a:r>
              <a:rPr lang="sr-Cyrl-CS" sz="3400" dirty="0" smtClean="0"/>
              <a:t>сугласници:  М, Б, П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sr-Cyrl-CS" sz="3400" dirty="0" smtClean="0"/>
              <a:t>Производећи гласове, беба се у суштини игра својим говорним органима.</a:t>
            </a:r>
            <a:r>
              <a:rPr lang="sr-Cyrl-CS" sz="3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</a:rPr>
              <a:t> </a:t>
            </a:r>
            <a:endParaRPr lang="sr-Cyrl-CS" sz="3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</a:endParaRPr>
          </a:p>
          <a:p>
            <a:pPr>
              <a:spcBef>
                <a:spcPct val="50000"/>
              </a:spcBef>
              <a:buFontTx/>
              <a:buChar char="•"/>
            </a:pPr>
            <a:r>
              <a:rPr lang="sr-Cyrl-CS" sz="3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</a:rPr>
              <a:t>ОД </a:t>
            </a:r>
            <a:r>
              <a:rPr lang="sr-Cyrl-CS" sz="3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</a:rPr>
              <a:t>ЧЕТВРТОГ МЕСЕЦА ЗАПОЧИЊЕ УЧЕЊЕ ЈЕЗИКА СРЕДИНЕ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sr-Cyrl-CS" sz="3400" dirty="0" smtClean="0">
                <a:latin typeface="Times New Roman" panose="02020603050405020304" pitchFamily="18" charset="0"/>
              </a:rPr>
              <a:t>апочиње </a:t>
            </a:r>
            <a:r>
              <a:rPr lang="sr-Cyrl-CS" sz="3400" dirty="0">
                <a:latin typeface="Times New Roman" panose="02020603050405020304" pitchFamily="18" charset="0"/>
              </a:rPr>
              <a:t>дијалог са бебом.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sr-Cyrl-CS" sz="3400" dirty="0" smtClean="0">
                <a:latin typeface="Times New Roman" panose="02020603050405020304" pitchFamily="18" charset="0"/>
              </a:rPr>
              <a:t>беба </a:t>
            </a:r>
            <a:r>
              <a:rPr lang="sr-Cyrl-CS" sz="3400" dirty="0">
                <a:latin typeface="Times New Roman" panose="02020603050405020304" pitchFamily="18" charset="0"/>
              </a:rPr>
              <a:t>почиње да открива чари игре.</a:t>
            </a:r>
          </a:p>
          <a:p>
            <a:pPr>
              <a:spcBef>
                <a:spcPct val="50000"/>
              </a:spcBef>
            </a:pPr>
            <a:r>
              <a:rPr lang="sr-Cyrl-CS" sz="3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</a:rPr>
              <a:t>ОД ШЕСТОГ МЕСЕЦА </a:t>
            </a:r>
            <a:r>
              <a:rPr lang="sr-Cyrl-CS" sz="3400" dirty="0">
                <a:latin typeface="Times New Roman" panose="02020603050405020304" pitchFamily="18" charset="0"/>
              </a:rPr>
              <a:t>УЛАЗИ У ФАЗУ РАЗУМЕВАЊА ТУЂЕГ ГОВОРА (ЊЕГОВИХ ЗВУЧНИХ ВРЕДНОСТИ И ТЕК ПОНЕКЕ РЕЧИ)</a:t>
            </a:r>
          </a:p>
          <a:p>
            <a:pPr>
              <a:spcBef>
                <a:spcPct val="50000"/>
              </a:spcBef>
            </a:pPr>
            <a:r>
              <a:rPr lang="sr-Cyrl-CS" sz="3400" dirty="0">
                <a:latin typeface="Times New Roman" panose="02020603050405020304" pitchFamily="18" charset="0"/>
              </a:rPr>
              <a:t>Гласови гукања се појављују као реакција на осмех и говорну и емоционалну интеракцију родитеља са бебом</a:t>
            </a:r>
            <a:r>
              <a:rPr lang="sr-Cyrl-CS" sz="3400" dirty="0" smtClean="0">
                <a:latin typeface="Times New Roman" panose="02020603050405020304" pitchFamily="18" charset="0"/>
              </a:rPr>
              <a:t>.</a:t>
            </a:r>
            <a:endParaRPr lang="en-US" sz="3400" dirty="0"/>
          </a:p>
          <a:p>
            <a:pPr>
              <a:spcBef>
                <a:spcPct val="50000"/>
              </a:spcBef>
              <a:buFontTx/>
              <a:buChar char="•"/>
            </a:pPr>
            <a:r>
              <a:rPr lang="sr-Cyrl-CS" sz="3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</a:rPr>
              <a:t>ДО КРАЈА ШЕСТОГ МЕСЕЦА</a:t>
            </a:r>
            <a:r>
              <a:rPr lang="en-US" sz="3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</a:rPr>
              <a:t> </a:t>
            </a:r>
            <a:r>
              <a:rPr lang="sr-Cyrl-CS" sz="3400" dirty="0">
                <a:latin typeface="Times New Roman" panose="02020603050405020304" pitchFamily="18" charset="0"/>
              </a:rPr>
              <a:t>ДЕТЕ ПРОЛАЗИ КРОЗ ПЕРИОД ПЛАКАЊА, ГУКАЊА И </a:t>
            </a:r>
            <a:r>
              <a:rPr lang="sr-Cyrl-CS" sz="3400" dirty="0" smtClean="0">
                <a:latin typeface="Times New Roman" panose="02020603050405020304" pitchFamily="18" charset="0"/>
              </a:rPr>
              <a:t>БРБЉАЊА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sr-Cyrl-CS" sz="3400" dirty="0" smtClean="0">
                <a:latin typeface="Times New Roman" panose="02020603050405020304" pitchFamily="18" charset="0"/>
              </a:rPr>
              <a:t>Фаза брбљања поклапа се са заузимањем седећег положаја</a:t>
            </a:r>
            <a:r>
              <a:rPr lang="sr-Cyrl-CS" sz="3400" dirty="0">
                <a:latin typeface="Times New Roman" panose="02020603050405020304" pitchFamily="18" charset="0"/>
              </a:rPr>
              <a:t>. Брбљање је први социјални заметак из којег ће се развити језик. Изражава повезаност бебе са са околином</a:t>
            </a:r>
            <a:r>
              <a:rPr lang="sr-Cyrl-CS" sz="3400" dirty="0" smtClean="0">
                <a:latin typeface="Times New Roman" panose="02020603050405020304" pitchFamily="18" charset="0"/>
              </a:rPr>
              <a:t>.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sr-Cyrl-CS" sz="3400" dirty="0" smtClean="0">
                <a:latin typeface="Times New Roman" panose="02020603050405020304" pitchFamily="18" charset="0"/>
              </a:rPr>
              <a:t>Пример игре: Пронађи ме, откриј одакле ти се обраћам!  (Стимулише слушну пажњу бебе)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sr-Cyrl-CS" sz="3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</a:rPr>
              <a:t>ПРИ </a:t>
            </a:r>
            <a:r>
              <a:rPr lang="sr-Cyrl-CS" sz="3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</a:rPr>
              <a:t>КРАЈУ ПРВЕ ГОДИНЕ </a:t>
            </a:r>
            <a:r>
              <a:rPr lang="sr-Cyrl-CS" sz="3400" dirty="0">
                <a:latin typeface="Times New Roman" panose="02020603050405020304" pitchFamily="18" charset="0"/>
              </a:rPr>
              <a:t>ГОВОРНИ ОРГАНИ СУ СПОСОБНИ ЗА ИЗГОВОР АРТИКУЛИСАНИХ </a:t>
            </a:r>
            <a:r>
              <a:rPr lang="sr-Cyrl-CS" sz="3400" dirty="0" smtClean="0">
                <a:latin typeface="Times New Roman" panose="02020603050405020304" pitchFamily="18" charset="0"/>
              </a:rPr>
              <a:t>ГЛАСОВА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sr-Cyrl-CS" sz="3400" dirty="0">
                <a:latin typeface="Times New Roman" panose="02020603050405020304" pitchFamily="18" charset="0"/>
              </a:rPr>
              <a:t>ОКО 12. МЕСЕЦА ЈАВЉАЈУ СЕ ПРВЕ РЕЧИ</a:t>
            </a:r>
          </a:p>
          <a:p>
            <a:pPr>
              <a:spcBef>
                <a:spcPct val="50000"/>
              </a:spcBef>
              <a:buFontTx/>
              <a:buChar char="•"/>
            </a:pPr>
            <a:endParaRPr lang="en-US" sz="2100" dirty="0">
              <a:latin typeface="Times New Roman" panose="02020603050405020304" pitchFamily="18" charset="0"/>
            </a:endParaRPr>
          </a:p>
          <a:p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6993059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>
            <a:alpha val="24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CS" dirty="0">
                <a:latin typeface="Times New Roman" panose="02020603050405020304" pitchFamily="18" charset="0"/>
              </a:rPr>
              <a:t>ГОВОРНИ РАЗВОЈ </a:t>
            </a:r>
            <a:r>
              <a:rPr lang="sr-Cyrl-CS" dirty="0" smtClean="0">
                <a:latin typeface="Times New Roman" panose="02020603050405020304" pitchFamily="18" charset="0"/>
              </a:rPr>
              <a:t>У</a:t>
            </a:r>
            <a:r>
              <a:rPr lang="sr-Latn-RS" dirty="0" smtClean="0">
                <a:latin typeface="Times New Roman" panose="02020603050405020304" pitchFamily="18" charset="0"/>
              </a:rPr>
              <a:t> </a:t>
            </a:r>
            <a:r>
              <a:rPr lang="sr-Cyrl-RS" dirty="0" smtClean="0">
                <a:latin typeface="Times New Roman" panose="02020603050405020304" pitchFamily="18" charset="0"/>
              </a:rPr>
              <a:t>ДРУГОЈ</a:t>
            </a:r>
            <a:r>
              <a:rPr lang="sr-Cyrl-CS" dirty="0" smtClean="0">
                <a:latin typeface="Times New Roman" panose="02020603050405020304" pitchFamily="18" charset="0"/>
              </a:rPr>
              <a:t> </a:t>
            </a:r>
            <a:r>
              <a:rPr lang="sr-Cyrl-CS" dirty="0">
                <a:latin typeface="Times New Roman" panose="02020603050405020304" pitchFamily="18" charset="0"/>
              </a:rPr>
              <a:t>ГОДИНИ</a:t>
            </a:r>
            <a:r>
              <a:rPr lang="en-US" b="1" dirty="0">
                <a:latin typeface="Times New Roman" panose="02020603050405020304" pitchFamily="18" charset="0"/>
              </a:rPr>
              <a:t/>
            </a:r>
            <a:br>
              <a:rPr lang="en-US" b="1" dirty="0">
                <a:latin typeface="Times New Roman" panose="02020603050405020304" pitchFamily="18" charset="0"/>
              </a:rPr>
            </a:br>
            <a:endParaRPr lang="sr-Latn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197735"/>
            <a:ext cx="10515600" cy="4979228"/>
          </a:xfrm>
        </p:spPr>
        <p:txBody>
          <a:bodyPr>
            <a:normAutofit lnSpcReduction="10000"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sr-Cyrl-CS" dirty="0" smtClean="0">
                <a:latin typeface="Times New Roman" panose="02020603050405020304" pitchFamily="18" charset="0"/>
              </a:rPr>
              <a:t> ПЕРИОД ПРВЕ РЕЧЕНИЦЕ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sr-Cyrl-CS" dirty="0" smtClean="0">
                <a:latin typeface="Times New Roman" panose="02020603050405020304" pitchFamily="18" charset="0"/>
              </a:rPr>
              <a:t>НА </a:t>
            </a:r>
            <a:r>
              <a:rPr lang="sr-Cyrl-CS" dirty="0">
                <a:latin typeface="Times New Roman" panose="02020603050405020304" pitchFamily="18" charset="0"/>
              </a:rPr>
              <a:t>ПОЧЕТКУ ДЕТЕ РАЗУМЕ СМИСАО КРАТКИХ И ЈЕДНОСТАВНИХ </a:t>
            </a:r>
            <a:r>
              <a:rPr lang="sr-Cyrl-CS" dirty="0" smtClean="0">
                <a:latin typeface="Times New Roman" panose="02020603050405020304" pitchFamily="18" charset="0"/>
              </a:rPr>
              <a:t>РЕЧЕНИЦА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sr-Cyrl-CS" dirty="0" smtClean="0">
                <a:latin typeface="Times New Roman" panose="02020603050405020304" pitchFamily="18" charset="0"/>
              </a:rPr>
              <a:t>ГОВОР ПРИЛАГОЂЕН ДЕТЕТУ</a:t>
            </a:r>
            <a:endParaRPr lang="sr-Cyrl-CS" dirty="0">
              <a:latin typeface="Times New Roman" panose="02020603050405020304" pitchFamily="18" charset="0"/>
            </a:endParaRPr>
          </a:p>
          <a:p>
            <a:pPr>
              <a:spcBef>
                <a:spcPct val="50000"/>
              </a:spcBef>
              <a:buFontTx/>
              <a:buChar char="•"/>
            </a:pPr>
            <a:r>
              <a:rPr lang="sr-Cyrl-CS" dirty="0" smtClean="0">
                <a:latin typeface="Times New Roman" panose="02020603050405020304" pitchFamily="18" charset="0"/>
              </a:rPr>
              <a:t>ДЕТЕ </a:t>
            </a:r>
            <a:r>
              <a:rPr lang="sr-Cyrl-CS" dirty="0">
                <a:latin typeface="Times New Roman" panose="02020603050405020304" pitchFamily="18" charset="0"/>
              </a:rPr>
              <a:t>РАЗУМЕ И ИЗВРШАВА ЈЕДНОСТАВНЕ </a:t>
            </a:r>
            <a:r>
              <a:rPr lang="sr-Cyrl-CS" dirty="0" smtClean="0">
                <a:latin typeface="Times New Roman" panose="02020603050405020304" pitchFamily="18" charset="0"/>
              </a:rPr>
              <a:t>НАЛОГЕ 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sr-Cyrl-CS" dirty="0" smtClean="0">
                <a:latin typeface="Times New Roman" panose="02020603050405020304" pitchFamily="18" charset="0"/>
              </a:rPr>
              <a:t>Познато „НЕ“</a:t>
            </a:r>
            <a:endParaRPr lang="sr-Cyrl-CS" dirty="0">
              <a:latin typeface="Times New Roman" panose="02020603050405020304" pitchFamily="18" charset="0"/>
            </a:endParaRPr>
          </a:p>
          <a:p>
            <a:pPr>
              <a:spcBef>
                <a:spcPct val="50000"/>
              </a:spcBef>
              <a:buFontTx/>
              <a:buChar char="•"/>
            </a:pPr>
            <a:r>
              <a:rPr lang="sr-Cyrl-CS" dirty="0">
                <a:latin typeface="Times New Roman" panose="02020603050405020304" pitchFamily="18" charset="0"/>
              </a:rPr>
              <a:t> ПРАТИ “ЧИТАЊЕ” СЛИКОВНИЦА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sr-Cyrl-CS" dirty="0">
                <a:latin typeface="Times New Roman" panose="02020603050405020304" pitchFamily="18" charset="0"/>
              </a:rPr>
              <a:t> РАЗУМЕ И МОЖЕ ДА ЗАПАМТИ ЈЕДНОСТАВНЕ СТИХОВЕ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sr-Cyrl-CS" dirty="0">
                <a:latin typeface="Times New Roman" panose="02020603050405020304" pitchFamily="18" charset="0"/>
              </a:rPr>
              <a:t> ИЗГОВОР ЈЕ НЕПРАВИЛАН</a:t>
            </a:r>
            <a:endParaRPr lang="en-US" dirty="0">
              <a:latin typeface="Times New Roman" panose="02020603050405020304" pitchFamily="18" charset="0"/>
            </a:endParaRPr>
          </a:p>
          <a:p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27610788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>
            <a:alpha val="22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dirty="0">
                <a:latin typeface="Times New Roman" panose="02020603050405020304" pitchFamily="18" charset="0"/>
              </a:rPr>
              <a:t>ГОВОРНИ РАЗВОЈ У</a:t>
            </a:r>
            <a:r>
              <a:rPr lang="sr-Latn-RS" dirty="0">
                <a:latin typeface="Times New Roman" panose="02020603050405020304" pitchFamily="18" charset="0"/>
              </a:rPr>
              <a:t> </a:t>
            </a:r>
            <a:r>
              <a:rPr lang="sr-Cyrl-RS" dirty="0" smtClean="0">
                <a:latin typeface="Times New Roman" panose="02020603050405020304" pitchFamily="18" charset="0"/>
              </a:rPr>
              <a:t>ТРЕЋОЈ</a:t>
            </a:r>
            <a:r>
              <a:rPr lang="sr-Cyrl-CS" dirty="0" smtClean="0">
                <a:latin typeface="Times New Roman" panose="02020603050405020304" pitchFamily="18" charset="0"/>
              </a:rPr>
              <a:t> </a:t>
            </a:r>
            <a:r>
              <a:rPr lang="sr-Cyrl-CS" dirty="0">
                <a:latin typeface="Times New Roman" panose="02020603050405020304" pitchFamily="18" charset="0"/>
              </a:rPr>
              <a:t>ГОДИНИ</a:t>
            </a:r>
            <a:endParaRPr lang="sr-Latn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20837"/>
            <a:ext cx="10515600" cy="4756126"/>
          </a:xfrm>
        </p:spPr>
        <p:txBody>
          <a:bodyPr>
            <a:normAutofit fontScale="85000" lnSpcReduction="20000"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sr-Cyrl-CS" sz="2400" dirty="0" smtClean="0">
                <a:latin typeface="Times New Roman" panose="02020603050405020304" pitchFamily="18" charset="0"/>
              </a:rPr>
              <a:t>ПЕРИО НАГЛОГ БОГАЋЕЊА РЕЧНИКА И УСАВРШАВАЊА РЕЧЕНИЦЕ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sr-Cyrl-CS" sz="2400" dirty="0">
                <a:latin typeface="Times New Roman" panose="02020603050405020304" pitchFamily="18" charset="0"/>
              </a:rPr>
              <a:t>ДОМИНАЦИЈА ИМЕНИЦА, ЧЕСТА УПОТРЕБА </a:t>
            </a:r>
            <a:r>
              <a:rPr lang="sr-Cyrl-CS" sz="2400" dirty="0" smtClean="0">
                <a:latin typeface="Times New Roman" panose="02020603050405020304" pitchFamily="18" charset="0"/>
              </a:rPr>
              <a:t>ГЛАГОЛА</a:t>
            </a:r>
            <a:endParaRPr lang="sr-Cyrl-CS" sz="2400" dirty="0">
              <a:latin typeface="Times New Roman" panose="02020603050405020304" pitchFamily="18" charset="0"/>
            </a:endParaRPr>
          </a:p>
          <a:p>
            <a:pPr>
              <a:spcBef>
                <a:spcPct val="50000"/>
              </a:spcBef>
              <a:buFontTx/>
              <a:buChar char="•"/>
            </a:pPr>
            <a:r>
              <a:rPr lang="sr-Cyrl-CS" sz="2400" dirty="0" smtClean="0">
                <a:latin typeface="Times New Roman" panose="02020603050405020304" pitchFamily="18" charset="0"/>
              </a:rPr>
              <a:t>ИМА </a:t>
            </a:r>
            <a:r>
              <a:rPr lang="sr-Cyrl-CS" sz="2400" dirty="0">
                <a:latin typeface="Times New Roman" panose="02020603050405020304" pitchFamily="18" charset="0"/>
              </a:rPr>
              <a:t>ОСЕТЉИВИСТ ЗА РОД (КОРЊАЧ)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sr-Cyrl-CS" sz="2400" dirty="0" smtClean="0">
                <a:latin typeface="Times New Roman" panose="02020603050405020304" pitchFamily="18" charset="0"/>
              </a:rPr>
              <a:t>СЕБЕ </a:t>
            </a:r>
            <a:r>
              <a:rPr lang="sr-Cyrl-CS" sz="2400" dirty="0">
                <a:latin typeface="Times New Roman" panose="02020603050405020304" pitchFamily="18" charset="0"/>
              </a:rPr>
              <a:t>ОСЛОВЉАВА ИМЕНОМ И КОРИСТИ ГЛАГОЛ У 3. ЛИЦУ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sr-Cyrl-CS" sz="2400" dirty="0">
                <a:latin typeface="Times New Roman" panose="02020603050405020304" pitchFamily="18" charset="0"/>
              </a:rPr>
              <a:t> ГЛАГОЛ У 1. ЛИЦУ У ПОЧЕТКУ СЕ РЕДОВНО ЈАВЉА САМ (НЕЋУ)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sr-Cyrl-CS" sz="2400" dirty="0">
                <a:latin typeface="Times New Roman" panose="02020603050405020304" pitchFamily="18" charset="0"/>
              </a:rPr>
              <a:t> </a:t>
            </a:r>
            <a:r>
              <a:rPr lang="sr-Cyrl-CS" sz="2400" b="1" dirty="0">
                <a:latin typeface="Times New Roman" panose="02020603050405020304" pitchFamily="18" charset="0"/>
              </a:rPr>
              <a:t>ЈА </a:t>
            </a:r>
            <a:r>
              <a:rPr lang="sr-Cyrl-CS" sz="2400" dirty="0">
                <a:latin typeface="Times New Roman" panose="02020603050405020304" pitchFamily="18" charset="0"/>
              </a:rPr>
              <a:t>СЕ ПРВО ЈАВЉА УЗ СКРАЋЕНИ ОБЛИК ГЛАГОЛА </a:t>
            </a:r>
            <a:r>
              <a:rPr lang="sr-Cyrl-CS" sz="2400" b="1" dirty="0">
                <a:latin typeface="Times New Roman" panose="02020603050405020304" pitchFamily="18" charset="0"/>
              </a:rPr>
              <a:t>ХТЕТИ</a:t>
            </a:r>
            <a:r>
              <a:rPr lang="sr-Cyrl-CS" sz="2400" dirty="0">
                <a:latin typeface="Times New Roman" panose="02020603050405020304" pitchFamily="18" charset="0"/>
              </a:rPr>
              <a:t> (ЈА ЋУ), А ЗАТИМ У ДАТИВУ УЗ ГЛАГОЛ </a:t>
            </a:r>
            <a:r>
              <a:rPr lang="sr-Cyrl-CS" sz="2400" b="1" dirty="0">
                <a:latin typeface="Times New Roman" panose="02020603050405020304" pitchFamily="18" charset="0"/>
              </a:rPr>
              <a:t>ДАТИ</a:t>
            </a:r>
            <a:r>
              <a:rPr lang="sr-Cyrl-CS" sz="2400" dirty="0">
                <a:latin typeface="Times New Roman" panose="02020603050405020304" pitchFamily="18" charset="0"/>
              </a:rPr>
              <a:t> (ДАЈ МИ)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sr-Cyrl-CS" sz="2400" dirty="0">
                <a:latin typeface="Times New Roman" panose="02020603050405020304" pitchFamily="18" charset="0"/>
              </a:rPr>
              <a:t> КАСНИЈЕ СЕ ЈАВЉА ЗАМЕНИЦА 2. ЛИЦА (ЕТО ТИ)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sr-Cyrl-CS" sz="2400" dirty="0">
                <a:latin typeface="Times New Roman" panose="02020603050405020304" pitchFamily="18" charset="0"/>
              </a:rPr>
              <a:t> ЧЕСТЕ СУ ПРИСВОЈНЕ ЗАМЕНИЦЕ </a:t>
            </a:r>
            <a:r>
              <a:rPr lang="sr-Cyrl-CS" sz="2400" b="1" dirty="0">
                <a:latin typeface="Times New Roman" panose="02020603050405020304" pitchFamily="18" charset="0"/>
              </a:rPr>
              <a:t>МОЈЕ </a:t>
            </a:r>
            <a:r>
              <a:rPr lang="sr-Cyrl-CS" sz="2400" dirty="0">
                <a:latin typeface="Times New Roman" panose="02020603050405020304" pitchFamily="18" charset="0"/>
              </a:rPr>
              <a:t>И </a:t>
            </a:r>
            <a:r>
              <a:rPr lang="sr-Cyrl-CS" sz="2400" b="1" dirty="0">
                <a:latin typeface="Times New Roman" panose="02020603050405020304" pitchFamily="18" charset="0"/>
              </a:rPr>
              <a:t>ТВОЈЕ</a:t>
            </a:r>
            <a:r>
              <a:rPr lang="sr-Cyrl-CS" sz="2400" dirty="0">
                <a:latin typeface="Times New Roman" panose="02020603050405020304" pitchFamily="18" charset="0"/>
              </a:rPr>
              <a:t> (НАШ ЈЕ РЕТКО)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sr-Cyrl-CS" sz="2400" dirty="0">
                <a:latin typeface="Times New Roman" panose="02020603050405020304" pitchFamily="18" charset="0"/>
              </a:rPr>
              <a:t> ПОСТОЈИ РАСКОРАК ИЗМЕЂУ АКУСТИЧКЕ И МОТОРИЧКЕ КОМПОНЕНТЕ </a:t>
            </a:r>
            <a:r>
              <a:rPr lang="sr-Cyrl-CS" sz="2400" dirty="0" smtClean="0">
                <a:latin typeface="Times New Roman" panose="02020603050405020304" pitchFamily="18" charset="0"/>
              </a:rPr>
              <a:t>ГЛАСОВА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sr-Cyrl-CS" sz="2400" dirty="0" smtClean="0">
                <a:latin typeface="Times New Roman" panose="02020603050405020304" pitchFamily="18" charset="0"/>
              </a:rPr>
              <a:t>КОРИСТИ </a:t>
            </a:r>
            <a:r>
              <a:rPr lang="sr-Cyrl-CS" sz="2400" dirty="0">
                <a:latin typeface="Times New Roman" panose="02020603050405020304" pitchFamily="18" charset="0"/>
              </a:rPr>
              <a:t>СВЕ ВРСТЕ РЕЧИ; </a:t>
            </a:r>
            <a:endParaRPr lang="sr-Cyrl-CS" sz="2400" dirty="0" smtClean="0">
              <a:latin typeface="Times New Roman" panose="02020603050405020304" pitchFamily="18" charset="0"/>
            </a:endParaRPr>
          </a:p>
          <a:p>
            <a:pPr>
              <a:spcBef>
                <a:spcPct val="50000"/>
              </a:spcBef>
              <a:buFontTx/>
              <a:buChar char="•"/>
            </a:pPr>
            <a:r>
              <a:rPr lang="sr-Cyrl-CS" sz="2400" dirty="0" smtClean="0">
                <a:latin typeface="Times New Roman" panose="02020603050405020304" pitchFamily="18" charset="0"/>
              </a:rPr>
              <a:t>КОРИСТИ </a:t>
            </a:r>
            <a:r>
              <a:rPr lang="sr-Cyrl-CS" sz="2400" dirty="0">
                <a:latin typeface="Times New Roman" panose="02020603050405020304" pitchFamily="18" charset="0"/>
              </a:rPr>
              <a:t>ЈЕДНИНУ И МНОЖИНУ</a:t>
            </a:r>
            <a:endParaRPr lang="en-US" sz="3600" b="1" dirty="0">
              <a:latin typeface="Times New Roman" panose="02020603050405020304" pitchFamily="18" charset="0"/>
            </a:endParaRPr>
          </a:p>
          <a:p>
            <a:pPr>
              <a:spcBef>
                <a:spcPct val="50000"/>
              </a:spcBef>
              <a:buFontTx/>
              <a:buChar char="•"/>
            </a:pPr>
            <a:endParaRPr lang="sr-Cyrl-CS" sz="2400" dirty="0" smtClean="0">
              <a:latin typeface="Times New Roman" panose="02020603050405020304" pitchFamily="18" charset="0"/>
            </a:endParaRPr>
          </a:p>
          <a:p>
            <a:pPr>
              <a:spcBef>
                <a:spcPct val="50000"/>
              </a:spcBef>
              <a:buFontTx/>
              <a:buChar char="•"/>
            </a:pPr>
            <a:endParaRPr lang="en-US" sz="2400" dirty="0">
              <a:latin typeface="Times New Roman" panose="02020603050405020304" pitchFamily="18" charset="0"/>
            </a:endParaRPr>
          </a:p>
          <a:p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38947423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>
            <a:alpha val="2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Cyrl-CS" sz="4000" dirty="0">
                <a:latin typeface="Times New Roman" panose="02020603050405020304" pitchFamily="18" charset="0"/>
              </a:rPr>
              <a:t>РЕЧНИК</a:t>
            </a:r>
            <a:r>
              <a:rPr lang="sr-Cyrl-CS" b="1" dirty="0">
                <a:latin typeface="Times New Roman" panose="02020603050405020304" pitchFamily="18" charset="0"/>
              </a:rPr>
              <a:t/>
            </a:r>
            <a:br>
              <a:rPr lang="sr-Cyrl-CS" b="1" dirty="0">
                <a:latin typeface="Times New Roman" panose="02020603050405020304" pitchFamily="18" charset="0"/>
              </a:rPr>
            </a:br>
            <a:endParaRPr lang="sr-Latn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sr-Cyrl-CS" dirty="0">
                <a:latin typeface="Times New Roman" panose="02020603050405020304" pitchFamily="18" charset="0"/>
              </a:rPr>
              <a:t>ПРВА ФАЗА ЈЕ ПЕРИОД ИМЕНОВАЊА </a:t>
            </a:r>
          </a:p>
          <a:p>
            <a:pPr>
              <a:spcBef>
                <a:spcPct val="50000"/>
              </a:spcBef>
            </a:pPr>
            <a:r>
              <a:rPr lang="sr-Cyrl-CS" dirty="0">
                <a:latin typeface="Times New Roman" panose="02020603050405020304" pitchFamily="18" charset="0"/>
              </a:rPr>
              <a:t>У 15. МЕСЕЦУ 100% </a:t>
            </a:r>
            <a:r>
              <a:rPr lang="en-US" dirty="0">
                <a:latin typeface="Times New Roman" panose="02020603050405020304" pitchFamily="18" charset="0"/>
              </a:rPr>
              <a:t> </a:t>
            </a:r>
            <a:r>
              <a:rPr lang="sr-Cyrl-CS" dirty="0">
                <a:latin typeface="Times New Roman" panose="02020603050405020304" pitchFamily="18" charset="0"/>
              </a:rPr>
              <a:t>РЕЧИ </a:t>
            </a:r>
            <a:r>
              <a:rPr lang="sr-Cyrl-CS" dirty="0" smtClean="0">
                <a:latin typeface="Times New Roman" panose="02020603050405020304" pitchFamily="18" charset="0"/>
              </a:rPr>
              <a:t>СУ </a:t>
            </a:r>
            <a:r>
              <a:rPr lang="sr-Cyrl-CS" dirty="0">
                <a:latin typeface="Times New Roman" panose="02020603050405020304" pitchFamily="18" charset="0"/>
              </a:rPr>
              <a:t>ИМЕНИЦЕ</a:t>
            </a:r>
          </a:p>
          <a:p>
            <a:pPr>
              <a:spcBef>
                <a:spcPct val="50000"/>
              </a:spcBef>
            </a:pPr>
            <a:r>
              <a:rPr lang="sr-Cyrl-CS" dirty="0">
                <a:latin typeface="Times New Roman" panose="02020603050405020304" pitchFamily="18" charset="0"/>
              </a:rPr>
              <a:t>У 20. МЕСЕЦУ 75% </a:t>
            </a:r>
          </a:p>
          <a:p>
            <a:pPr>
              <a:spcBef>
                <a:spcPct val="50000"/>
              </a:spcBef>
            </a:pPr>
            <a:r>
              <a:rPr lang="sr-Cyrl-CS" dirty="0">
                <a:latin typeface="Times New Roman" panose="02020603050405020304" pitchFamily="18" charset="0"/>
              </a:rPr>
              <a:t>У 24</a:t>
            </a:r>
            <a:r>
              <a:rPr lang="sr-Cyrl-CS" dirty="0" smtClean="0">
                <a:latin typeface="Times New Roman" panose="02020603050405020304" pitchFamily="18" charset="0"/>
              </a:rPr>
              <a:t>.</a:t>
            </a:r>
            <a:r>
              <a:rPr lang="sr-Cyrl-CS" dirty="0">
                <a:latin typeface="Times New Roman" panose="02020603050405020304" pitchFamily="18" charset="0"/>
              </a:rPr>
              <a:t> МЕСЕЦУ</a:t>
            </a:r>
            <a:r>
              <a:rPr lang="sr-Cyrl-CS" dirty="0" smtClean="0">
                <a:latin typeface="Times New Roman" panose="02020603050405020304" pitchFamily="18" charset="0"/>
              </a:rPr>
              <a:t> </a:t>
            </a:r>
            <a:r>
              <a:rPr lang="sr-Cyrl-CS" dirty="0">
                <a:latin typeface="Times New Roman" panose="02020603050405020304" pitchFamily="18" charset="0"/>
              </a:rPr>
              <a:t>50 – 60%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sr-Cyrl-CS" dirty="0">
                <a:latin typeface="Times New Roman" panose="02020603050405020304" pitchFamily="18" charset="0"/>
              </a:rPr>
              <a:t>НА КРАЈУ ДРУГЕ ГОДИНЕ ПРОСЕЧАН РЕЧНИК ИЗНОСИ ОКО </a:t>
            </a:r>
            <a:r>
              <a:rPr lang="sr-Cyrl-CS" dirty="0" smtClean="0">
                <a:latin typeface="Times New Roman" panose="02020603050405020304" pitchFamily="18" charset="0"/>
              </a:rPr>
              <a:t>40 </a:t>
            </a:r>
            <a:r>
              <a:rPr lang="sr-Cyrl-CS" dirty="0">
                <a:latin typeface="Times New Roman" panose="02020603050405020304" pitchFamily="18" charset="0"/>
              </a:rPr>
              <a:t>РЕЧИ 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sr-Cyrl-CS" dirty="0" smtClean="0">
                <a:latin typeface="Times New Roman" panose="02020603050405020304" pitchFamily="18" charset="0"/>
              </a:rPr>
              <a:t>СПОРИ </a:t>
            </a:r>
            <a:r>
              <a:rPr lang="sr-Cyrl-CS" dirty="0">
                <a:latin typeface="Times New Roman" panose="02020603050405020304" pitchFamily="18" charset="0"/>
              </a:rPr>
              <a:t>РАЗВОЈ СЕ У ТРЕЋОЈ ГОДИНИ УБРЗАВА И ПОВЕЋАВА </a:t>
            </a:r>
            <a:endParaRPr lang="sr-Cyrl-CS" dirty="0" smtClean="0">
              <a:latin typeface="Times New Roman" panose="02020603050405020304" pitchFamily="18" charset="0"/>
            </a:endParaRPr>
          </a:p>
          <a:p>
            <a:pPr>
              <a:spcBef>
                <a:spcPct val="50000"/>
              </a:spcBef>
              <a:buFontTx/>
              <a:buChar char="•"/>
            </a:pPr>
            <a:r>
              <a:rPr lang="sr-Cyrl-CS" dirty="0" smtClean="0">
                <a:latin typeface="Times New Roman" panose="02020603050405020304" pitchFamily="18" charset="0"/>
              </a:rPr>
              <a:t>РЕЧНИК </a:t>
            </a:r>
            <a:r>
              <a:rPr lang="sr-Cyrl-CS" dirty="0">
                <a:latin typeface="Times New Roman" panose="02020603050405020304" pitchFamily="18" charset="0"/>
              </a:rPr>
              <a:t>НАЈВИШЕ ЗАВИСИ ОД СРЕДИНСКИХ УСЛОВА И ЗАТО СУ МОГУЋЕ ВЕЛИКЕ РАЗЛИКЕ МЕЂУ ДЕЦОМ</a:t>
            </a:r>
            <a:endParaRPr lang="en-US" dirty="0">
              <a:latin typeface="Times New Roman" panose="02020603050405020304" pitchFamily="18" charset="0"/>
            </a:endParaRPr>
          </a:p>
          <a:p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1845220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132</TotalTime>
  <Words>474</Words>
  <Application>Microsoft Office PowerPoint</Application>
  <PresentationFormat>Widescreen</PresentationFormat>
  <Paragraphs>52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Times New Roman</vt:lpstr>
      <vt:lpstr>Office Theme</vt:lpstr>
      <vt:lpstr>Краћи преглед говорног развоја деце</vt:lpstr>
      <vt:lpstr>Краћи преглед говорног развоја деце</vt:lpstr>
      <vt:lpstr> ГОВОРНИ РАЗВОЈ У ПРВОЈ ГОДИНИ </vt:lpstr>
      <vt:lpstr>ГОВОРНИ РАЗВОЈ У ДРУГОЈ ГОДИНИ </vt:lpstr>
      <vt:lpstr>ГОВОРНИ РАЗВОЈ У ТРЕЋОЈ ГОДИНИ</vt:lpstr>
      <vt:lpstr>РЕЧНИК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Општа разматрања о почецима говора деце</dc:title>
  <dc:creator>Mirjana</dc:creator>
  <cp:lastModifiedBy>No-01</cp:lastModifiedBy>
  <cp:revision>33</cp:revision>
  <dcterms:created xsi:type="dcterms:W3CDTF">2017-03-05T17:57:29Z</dcterms:created>
  <dcterms:modified xsi:type="dcterms:W3CDTF">2020-02-10T20:16:52Z</dcterms:modified>
</cp:coreProperties>
</file>