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25204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7498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5017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79294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6848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16565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28430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4699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4035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65368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71569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53DF6-5857-473A-A892-A8E6FBE7D378}" type="datetimeFigureOut">
              <a:rPr lang="sr-Latn-RS" smtClean="0"/>
              <a:t>13.2.2019.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3345F-D29C-4234-AD9A-BF11A1E6CDD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9467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b="1" dirty="0"/>
              <a:t>Облици говорне комуникације са децом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82451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/>
              <a:t>Облици говорне комуникације са децом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b="1" i="1" dirty="0" smtClean="0"/>
              <a:t>Облици говорне комуникације са децом су: разговор, причање, препричавање и описивање.</a:t>
            </a:r>
          </a:p>
          <a:p>
            <a:pPr marL="0" indent="0">
              <a:buNone/>
            </a:pPr>
            <a:r>
              <a:rPr lang="sr-Cyrl-CS" b="1" i="1" dirty="0"/>
              <a:t>Разговор</a:t>
            </a:r>
            <a:r>
              <a:rPr lang="sr-Cyrl-CS" dirty="0"/>
              <a:t> је облик говора које дете најраније упознаје. Заступљен је у свакодневно и у најразличитијим </a:t>
            </a:r>
            <a:r>
              <a:rPr lang="sr-Cyrl-CS" dirty="0" smtClean="0"/>
              <a:t>ситуацијама. </a:t>
            </a:r>
          </a:p>
          <a:p>
            <a:pPr marL="0" indent="0">
              <a:buNone/>
            </a:pPr>
            <a:r>
              <a:rPr lang="sr-Cyrl-CS" dirty="0"/>
              <a:t>Р</a:t>
            </a:r>
            <a:r>
              <a:rPr lang="sr-Cyrl-CS" dirty="0" smtClean="0"/>
              <a:t>азговор </a:t>
            </a:r>
            <a:r>
              <a:rPr lang="sr-Cyrl-CS" dirty="0"/>
              <a:t>је најчешће спонтан, слободан, прожет гестовима и мимиком. Динамичан је и у сваком тренутку се може прекинути, а потом и наставити. </a:t>
            </a:r>
            <a:endParaRPr lang="sr-Cyrl-CS" dirty="0" smtClean="0"/>
          </a:p>
          <a:p>
            <a:pPr marL="0" indent="0">
              <a:buNone/>
            </a:pPr>
            <a:r>
              <a:rPr lang="sr-Cyrl-CS" dirty="0" smtClean="0"/>
              <a:t>Разговором </a:t>
            </a:r>
            <a:r>
              <a:rPr lang="sr-Cyrl-CS" dirty="0"/>
              <a:t>се остварује снажна и дубока, исконска потреба човека да се дружи са другим људима.</a:t>
            </a:r>
            <a:endParaRPr lang="sr-Latn-RS" dirty="0"/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16887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/>
              <a:t>Облици говорне комуникације са децом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CS" b="1" i="1" dirty="0"/>
              <a:t>Разговор у форми игре</a:t>
            </a:r>
            <a:r>
              <a:rPr lang="sr-Cyrl-CS" b="1" dirty="0"/>
              <a:t> </a:t>
            </a:r>
            <a:r>
              <a:rPr lang="sr-Cyrl-CS" dirty="0"/>
              <a:t>највише одговара деци предшколског </a:t>
            </a:r>
            <a:r>
              <a:rPr lang="sr-Cyrl-CS" dirty="0" smtClean="0"/>
              <a:t>узраста, </a:t>
            </a:r>
            <a:r>
              <a:rPr lang="sr-Cyrl-CS" dirty="0"/>
              <a:t>који се лако идентификују са живим и неживим светом</a:t>
            </a:r>
            <a:r>
              <a:rPr lang="sr-Cyrl-CS" dirty="0" smtClean="0"/>
              <a:t>: </a:t>
            </a:r>
            <a:r>
              <a:rPr lang="sr-Cyrl-CS" dirty="0"/>
              <a:t>с непослушном </a:t>
            </a:r>
            <a:r>
              <a:rPr lang="sr-Cyrl-CS" dirty="0" smtClean="0"/>
              <a:t>лутком,</a:t>
            </a:r>
            <a:r>
              <a:rPr lang="sr-Cyrl-RS" dirty="0" smtClean="0"/>
              <a:t> </a:t>
            </a:r>
            <a:r>
              <a:rPr lang="sr-Cyrl-CS" dirty="0" smtClean="0"/>
              <a:t>с </a:t>
            </a:r>
            <a:r>
              <a:rPr lang="sr-Cyrl-CS" dirty="0"/>
              <a:t>несташним </a:t>
            </a:r>
            <a:r>
              <a:rPr lang="sr-Cyrl-CS" dirty="0" smtClean="0"/>
              <a:t>медведићем,</a:t>
            </a:r>
            <a:r>
              <a:rPr lang="sr-Cyrl-RS" dirty="0" smtClean="0"/>
              <a:t> </a:t>
            </a:r>
            <a:r>
              <a:rPr lang="sr-Cyrl-CS" dirty="0" smtClean="0"/>
              <a:t>с </a:t>
            </a:r>
            <a:r>
              <a:rPr lang="sr-Cyrl-CS" dirty="0"/>
              <a:t>плашљивим </a:t>
            </a:r>
            <a:r>
              <a:rPr lang="sr-Cyrl-CS" dirty="0" smtClean="0"/>
              <a:t>зеком,</a:t>
            </a:r>
            <a:r>
              <a:rPr lang="sr-Cyrl-RS" dirty="0" smtClean="0"/>
              <a:t> </a:t>
            </a:r>
            <a:r>
              <a:rPr lang="sr-Cyrl-CS" dirty="0" smtClean="0"/>
              <a:t>с </a:t>
            </a:r>
            <a:r>
              <a:rPr lang="sr-Cyrl-CS" dirty="0"/>
              <a:t>окрутном клупом (столицом, столом</a:t>
            </a:r>
            <a:r>
              <a:rPr lang="sr-Cyrl-CS" dirty="0" smtClean="0"/>
              <a:t>), </a:t>
            </a:r>
            <a:r>
              <a:rPr lang="sr-Cyrl-CS" dirty="0"/>
              <a:t>с неуредним </a:t>
            </a:r>
            <a:r>
              <a:rPr lang="sr-Cyrl-CS" dirty="0" smtClean="0"/>
              <a:t>креветићем, </a:t>
            </a:r>
            <a:r>
              <a:rPr lang="sr-Cyrl-CS" dirty="0"/>
              <a:t>итд.</a:t>
            </a:r>
            <a:endParaRPr lang="sr-Latn-RS" dirty="0"/>
          </a:p>
          <a:p>
            <a:pPr lvl="0"/>
            <a:r>
              <a:rPr lang="sr-Cyrl-CS" b="1" i="1" dirty="0"/>
              <a:t>Ситуационе разговорне игре</a:t>
            </a:r>
            <a:r>
              <a:rPr lang="sr-Cyrl-CS" b="1" dirty="0"/>
              <a:t> </a:t>
            </a:r>
            <a:r>
              <a:rPr lang="sr-Cyrl-CS" dirty="0" smtClean="0"/>
              <a:t>повезане су са </a:t>
            </a:r>
            <a:r>
              <a:rPr lang="sr-Cyrl-CS" dirty="0"/>
              <a:t>практичним потребама деце у животу. Могу бити стварне или </a:t>
            </a:r>
            <a:r>
              <a:rPr lang="sr-Cyrl-CS" dirty="0" smtClean="0"/>
              <a:t>замишљене:</a:t>
            </a:r>
            <a:r>
              <a:rPr lang="sr-Cyrl-RS" dirty="0" smtClean="0"/>
              <a:t> </a:t>
            </a:r>
            <a:r>
              <a:rPr lang="sr-Cyrl-CS" dirty="0" smtClean="0"/>
              <a:t>у продавници,</a:t>
            </a:r>
            <a:r>
              <a:rPr lang="sr-Cyrl-RS" dirty="0" smtClean="0"/>
              <a:t> </a:t>
            </a:r>
            <a:r>
              <a:rPr lang="sr-Cyrl-CS" dirty="0" smtClean="0"/>
              <a:t>код </a:t>
            </a:r>
            <a:r>
              <a:rPr lang="sr-Cyrl-CS" dirty="0"/>
              <a:t>зубара</a:t>
            </a:r>
            <a:r>
              <a:rPr lang="sr-Cyrl-CS" dirty="0" smtClean="0"/>
              <a:t>, </a:t>
            </a:r>
            <a:r>
              <a:rPr lang="sr-Cyrl-CS" dirty="0"/>
              <a:t>у аутобусу</a:t>
            </a:r>
            <a:r>
              <a:rPr lang="sr-Cyrl-CS" dirty="0" smtClean="0"/>
              <a:t>, </a:t>
            </a:r>
            <a:r>
              <a:rPr lang="sr-Cyrl-CS" dirty="0"/>
              <a:t>телефонски разговор</a:t>
            </a:r>
            <a:r>
              <a:rPr lang="sr-Cyrl-CS" dirty="0" smtClean="0"/>
              <a:t>, </a:t>
            </a:r>
            <a:r>
              <a:rPr lang="sr-Cyrl-CS" dirty="0"/>
              <a:t>на </a:t>
            </a:r>
            <a:r>
              <a:rPr lang="sr-Cyrl-CS" dirty="0" err="1" smtClean="0"/>
              <a:t>улици,у</a:t>
            </a:r>
            <a:r>
              <a:rPr lang="sr-Cyrl-CS" dirty="0" smtClean="0"/>
              <a:t> пошти, </a:t>
            </a:r>
            <a:r>
              <a:rPr lang="sr-Cyrl-CS" dirty="0"/>
              <a:t>итд</a:t>
            </a:r>
            <a:r>
              <a:rPr lang="sr-Cyrl-CS" dirty="0" smtClean="0"/>
              <a:t>.</a:t>
            </a:r>
          </a:p>
          <a:p>
            <a:r>
              <a:rPr lang="sr-Cyrl-CS" b="1" i="1" dirty="0"/>
              <a:t>Друштвени разговор</a:t>
            </a:r>
            <a:r>
              <a:rPr lang="sr-Cyrl-CS" b="1" dirty="0"/>
              <a:t> </a:t>
            </a:r>
            <a:r>
              <a:rPr lang="sr-Cyrl-CS" dirty="0"/>
              <a:t>доприноси </a:t>
            </a:r>
            <a:r>
              <a:rPr lang="sr-Cyrl-CS" dirty="0" smtClean="0"/>
              <a:t>навикавању </a:t>
            </a:r>
            <a:r>
              <a:rPr lang="sr-Cyrl-CS" dirty="0"/>
              <a:t>детета да негује осмишљеност и језгровитост у свом говору. Присутне конвенције друштвене средине дете треба постепено да открива и </a:t>
            </a:r>
            <a:r>
              <a:rPr lang="sr-Cyrl-CS" dirty="0" smtClean="0"/>
              <a:t>усваја, на пример:  </a:t>
            </a:r>
            <a:r>
              <a:rPr lang="sr-Cyrl-CS" dirty="0"/>
              <a:t>у </a:t>
            </a:r>
            <a:r>
              <a:rPr lang="sr-Cyrl-CS" dirty="0" smtClean="0"/>
              <a:t>гостима,</a:t>
            </a:r>
            <a:r>
              <a:rPr lang="sr-Cyrl-RS" dirty="0" smtClean="0"/>
              <a:t> </a:t>
            </a:r>
            <a:r>
              <a:rPr lang="sr-Cyrl-CS" dirty="0" smtClean="0"/>
              <a:t>на </a:t>
            </a:r>
            <a:r>
              <a:rPr lang="sr-Cyrl-CS" dirty="0"/>
              <a:t>некој </a:t>
            </a:r>
            <a:r>
              <a:rPr lang="sr-Cyrl-CS" dirty="0" smtClean="0"/>
              <a:t>прослави, </a:t>
            </a:r>
            <a:r>
              <a:rPr lang="sr-Cyrl-CS" dirty="0"/>
              <a:t>итд.</a:t>
            </a:r>
            <a:endParaRPr lang="sr-Latn-RS" dirty="0"/>
          </a:p>
          <a:p>
            <a:pPr lvl="0"/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63842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/>
              <a:t>Облици говорне комуникације са децом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r-Cyrl-CS" b="1" i="1" dirty="0" smtClean="0"/>
              <a:t>  Причање</a:t>
            </a:r>
            <a:r>
              <a:rPr lang="sr-Cyrl-CS" dirty="0" smtClean="0"/>
              <a:t> </a:t>
            </a:r>
            <a:r>
              <a:rPr lang="sr-Cyrl-CS" dirty="0"/>
              <a:t>је усмерено на репродуковање садржаја из непосредног искуства – било да је реч о доживљају, догађају или садржају насталом на основу маште. Мада причање са препричавањем има извесних сличности, оно се суштински разликује. Прича се </a:t>
            </a:r>
            <a:r>
              <a:rPr lang="sr-Cyrl-CS" b="1" i="1" dirty="0"/>
              <a:t>о догађајима у којима је дете лично учествовало</a:t>
            </a:r>
            <a:r>
              <a:rPr lang="sr-Cyrl-CS" dirty="0"/>
              <a:t>, док препричавање подразумева понављање, репродуковање туђег текста.</a:t>
            </a:r>
            <a:endParaRPr lang="sr-Latn-RS" dirty="0"/>
          </a:p>
          <a:p>
            <a:r>
              <a:rPr lang="sr-Cyrl-CS" dirty="0"/>
              <a:t> У причању детета долази до изражаја субјективна перспектива из које се предочава одређени </a:t>
            </a:r>
            <a:r>
              <a:rPr lang="sr-Cyrl-CS" dirty="0" smtClean="0"/>
              <a:t>догађај. Подстицаји </a:t>
            </a:r>
            <a:r>
              <a:rPr lang="sr-Cyrl-CS" dirty="0"/>
              <a:t>детету за причање су бројни и разноврсни: доживљаји, догађаји, појаве, личности, као и свет дечје маште. Емоционалност је битна компонента причања, јер дете предочава догађаје и ликове у складу са властитом перцепцијом. Субјективни угао посматрања одражава се и на избор </a:t>
            </a:r>
            <a:r>
              <a:rPr lang="sr-Cyrl-CS" dirty="0" smtClean="0"/>
              <a:t>грађе.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111238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/>
              <a:t>Облици говорне комуникације са децом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Cyrl-CS" dirty="0"/>
              <a:t>Постоје следеће врсте причања: </a:t>
            </a:r>
            <a:endParaRPr lang="sr-Latn-RS" dirty="0"/>
          </a:p>
          <a:p>
            <a:r>
              <a:rPr lang="sr-Cyrl-CS" i="1" dirty="0" smtClean="0"/>
              <a:t>Причање </a:t>
            </a:r>
            <a:r>
              <a:rPr lang="sr-Cyrl-CS" i="1" dirty="0"/>
              <a:t>доживљаја и </a:t>
            </a:r>
            <a:r>
              <a:rPr lang="sr-Cyrl-CS" i="1" dirty="0" smtClean="0"/>
              <a:t>догађаја</a:t>
            </a:r>
          </a:p>
          <a:p>
            <a:r>
              <a:rPr lang="sr-Cyrl-CS" i="1" dirty="0" smtClean="0"/>
              <a:t>Причање </a:t>
            </a:r>
            <a:r>
              <a:rPr lang="sr-Cyrl-CS" i="1" dirty="0"/>
              <a:t>на основу маште.</a:t>
            </a:r>
            <a:r>
              <a:rPr lang="sr-Cyrl-CS" dirty="0"/>
              <a:t> </a:t>
            </a:r>
            <a:endParaRPr lang="sr-Cyrl-CS" dirty="0" smtClean="0"/>
          </a:p>
          <a:p>
            <a:r>
              <a:rPr lang="sr-Cyrl-CS" i="1" dirty="0" smtClean="0"/>
              <a:t>Причање </a:t>
            </a:r>
            <a:r>
              <a:rPr lang="sr-Cyrl-CS" i="1" dirty="0"/>
              <a:t>под утицајем књижевно-уметничког текста.</a:t>
            </a:r>
            <a:r>
              <a:rPr lang="sr-Cyrl-CS" dirty="0"/>
              <a:t> </a:t>
            </a:r>
            <a:endParaRPr lang="sr-Cyrl-CS" dirty="0" smtClean="0"/>
          </a:p>
          <a:p>
            <a:r>
              <a:rPr lang="sr-Cyrl-CS" i="1" dirty="0" smtClean="0"/>
              <a:t>Хумористичко причање. </a:t>
            </a:r>
          </a:p>
          <a:p>
            <a:r>
              <a:rPr lang="sr-Cyrl-CS" i="1" dirty="0" smtClean="0"/>
              <a:t> Причање </a:t>
            </a:r>
            <a:r>
              <a:rPr lang="sr-Cyrl-CS" i="1" dirty="0"/>
              <a:t>по низу </a:t>
            </a:r>
            <a:r>
              <a:rPr lang="sr-Cyrl-CS" i="1" dirty="0" smtClean="0"/>
              <a:t>слика.</a:t>
            </a:r>
          </a:p>
          <a:p>
            <a:r>
              <a:rPr lang="sr-Cyrl-CS" i="1" dirty="0" smtClean="0"/>
              <a:t> </a:t>
            </a:r>
            <a:r>
              <a:rPr lang="sr-Cyrl-CS" i="1" dirty="0"/>
              <a:t>Причање према слици са целовитим догађајем</a:t>
            </a:r>
            <a:r>
              <a:rPr lang="sr-Cyrl-CS" dirty="0"/>
              <a:t>. </a:t>
            </a:r>
            <a:endParaRPr lang="sr-Cyrl-CS" dirty="0" smtClean="0"/>
          </a:p>
          <a:p>
            <a:r>
              <a:rPr lang="sr-Cyrl-CS" i="1" dirty="0" smtClean="0"/>
              <a:t> </a:t>
            </a:r>
            <a:r>
              <a:rPr lang="sr-Cyrl-CS" i="1" dirty="0"/>
              <a:t>Причање на основу датог почетка</a:t>
            </a:r>
            <a:r>
              <a:rPr lang="sr-Cyrl-CS" dirty="0"/>
              <a:t>. </a:t>
            </a:r>
            <a:endParaRPr lang="sr-Cyrl-CS" dirty="0" smtClean="0"/>
          </a:p>
          <a:p>
            <a:r>
              <a:rPr lang="sr-Cyrl-CS" i="1" dirty="0" smtClean="0"/>
              <a:t> </a:t>
            </a:r>
            <a:r>
              <a:rPr lang="sr-Cyrl-CS" i="1" dirty="0"/>
              <a:t>Причање о датом наслову</a:t>
            </a:r>
            <a:r>
              <a:rPr lang="sr-Cyrl-CS" dirty="0"/>
              <a:t>. </a:t>
            </a:r>
            <a:endParaRPr lang="sr-Cyrl-CS" dirty="0" smtClean="0"/>
          </a:p>
          <a:p>
            <a:r>
              <a:rPr lang="sr-Cyrl-CS" i="1" dirty="0" smtClean="0"/>
              <a:t> </a:t>
            </a:r>
            <a:r>
              <a:rPr lang="sr-Cyrl-CS" i="1" dirty="0"/>
              <a:t>Причање уз </a:t>
            </a:r>
            <a:r>
              <a:rPr lang="sr-Cyrl-CS" i="1" dirty="0" smtClean="0"/>
              <a:t>музику.</a:t>
            </a:r>
            <a:r>
              <a:rPr lang="sr-Cyrl-CS" dirty="0" smtClean="0"/>
              <a:t>      </a:t>
            </a:r>
          </a:p>
          <a:p>
            <a:r>
              <a:rPr lang="sr-Cyrl-CS" dirty="0" smtClean="0"/>
              <a:t> </a:t>
            </a:r>
            <a:r>
              <a:rPr lang="sr-Cyrl-CS" i="1" dirty="0" smtClean="0"/>
              <a:t>Причање </a:t>
            </a:r>
            <a:r>
              <a:rPr lang="sr-Cyrl-CS" i="1" dirty="0"/>
              <a:t>у дијалошкој форми</a:t>
            </a:r>
            <a:r>
              <a:rPr lang="sr-Cyrl-CS" dirty="0"/>
              <a:t>. </a:t>
            </a:r>
            <a:endParaRPr lang="sr-Cyrl-CS" dirty="0" smtClean="0"/>
          </a:p>
          <a:p>
            <a:r>
              <a:rPr lang="sr-Cyrl-CS" i="1" dirty="0" smtClean="0"/>
              <a:t>Причање </a:t>
            </a:r>
            <a:r>
              <a:rPr lang="sr-Cyrl-CS" i="1" dirty="0"/>
              <a:t>по задатим речима</a:t>
            </a:r>
            <a:r>
              <a:rPr lang="sr-Cyrl-CS" dirty="0"/>
              <a:t>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824599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/>
              <a:t>Облици говорне комуникације са децом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Cyrl-CS" b="1" i="1" dirty="0"/>
              <a:t>Препричавање</a:t>
            </a:r>
            <a:r>
              <a:rPr lang="sr-Cyrl-CS" dirty="0"/>
              <a:t> се издваја као једна од најзаступљенијих врста језичког изражавања у коју се деца уводе веома рано, још у вртићу. </a:t>
            </a:r>
            <a:r>
              <a:rPr lang="sr-Cyrl-CS" dirty="0" smtClean="0"/>
              <a:t>Под </a:t>
            </a:r>
            <a:r>
              <a:rPr lang="sr-Cyrl-CS" dirty="0"/>
              <a:t>препричавањем се </a:t>
            </a:r>
            <a:r>
              <a:rPr lang="sr-Cyrl-CS" b="1" i="1" dirty="0"/>
              <a:t>подразумева репродукција садржаја</a:t>
            </a:r>
            <a:r>
              <a:rPr lang="sr-Cyrl-CS" dirty="0"/>
              <a:t> </a:t>
            </a:r>
            <a:r>
              <a:rPr lang="sr-Cyrl-CS" b="1" i="1" dirty="0"/>
              <a:t>усвојеног на основу посредног </a:t>
            </a:r>
            <a:r>
              <a:rPr lang="sr-Cyrl-CS" b="1" i="1" dirty="0" smtClean="0"/>
              <a:t>искуства</a:t>
            </a:r>
            <a:r>
              <a:rPr lang="sr-Cyrl-CS" dirty="0" smtClean="0"/>
              <a:t>. Основни </a:t>
            </a:r>
            <a:r>
              <a:rPr lang="sr-Cyrl-CS" dirty="0"/>
              <a:t>циљ препричавања је да дете следећи фабулу текста, уочава поступке ликова и да своје казивање повеже у логични осмишљену целину. </a:t>
            </a:r>
            <a:r>
              <a:rPr lang="sr-Cyrl-CS" b="1" i="1" dirty="0"/>
              <a:t>Препричавање је усмерено на радњу,</a:t>
            </a:r>
            <a:r>
              <a:rPr lang="sr-Cyrl-CS" dirty="0"/>
              <a:t> па се ова врста изражавања користи када треба представити причу или епску песму.</a:t>
            </a:r>
            <a:endParaRPr lang="sr-Latn-RS" dirty="0"/>
          </a:p>
          <a:p>
            <a:r>
              <a:rPr lang="sr-Cyrl-CS" dirty="0"/>
              <a:t>Будући да се препричавање заснива на уочавању битних елемената текста, сви значајнији елементи препричавања треба да буду присутни: радња, ликови, место дешавања радње, време радње, уочавање најнапетијих момената, </a:t>
            </a:r>
            <a:r>
              <a:rPr lang="sr-Cyrl-CS" dirty="0" smtClean="0"/>
              <a:t>закључак.</a:t>
            </a:r>
          </a:p>
          <a:p>
            <a:r>
              <a:rPr lang="sr-Cyrl-CS" dirty="0" smtClean="0"/>
              <a:t>Одабир </a:t>
            </a:r>
            <a:r>
              <a:rPr lang="sr-Cyrl-CS" dirty="0"/>
              <a:t>текстова блиских интересовањима детета посебно погодује да дете одређени садржај обогати властитим мислима, утисцима и запажањима. </a:t>
            </a:r>
            <a:endParaRPr lang="sr-Cyrl-CS" dirty="0" smtClean="0"/>
          </a:p>
          <a:p>
            <a:r>
              <a:rPr lang="sr-Cyrl-CS" dirty="0" smtClean="0"/>
              <a:t>Присуство наведених захтева показало је да ова врста изражавања поспешује развој мисаоних и психичких функција детета због чега је често заступљено у раду са децом.</a:t>
            </a:r>
            <a:endParaRPr lang="sr-Latn-R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046185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/>
              <a:t>Облици говорне комуникације са децом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CS" dirty="0" smtClean="0"/>
              <a:t>Врсте препричавања:</a:t>
            </a:r>
          </a:p>
          <a:p>
            <a:r>
              <a:rPr lang="sr-Cyrl-CS" i="1" dirty="0" smtClean="0"/>
              <a:t> Дословно препричавање.</a:t>
            </a:r>
          </a:p>
          <a:p>
            <a:r>
              <a:rPr lang="sr-Cyrl-CS" i="1" dirty="0" smtClean="0"/>
              <a:t>Слободно препричавање</a:t>
            </a:r>
            <a:r>
              <a:rPr lang="sr-Cyrl-CS" dirty="0" smtClean="0"/>
              <a:t>. </a:t>
            </a:r>
          </a:p>
          <a:p>
            <a:r>
              <a:rPr lang="sr-Cyrl-CS" i="1" dirty="0" smtClean="0"/>
              <a:t> Препричавање проширивањем приче.</a:t>
            </a:r>
          </a:p>
          <a:p>
            <a:r>
              <a:rPr lang="sr-Cyrl-CS" i="1" dirty="0" smtClean="0"/>
              <a:t>Опширно препричавање</a:t>
            </a:r>
            <a:r>
              <a:rPr lang="sr-Cyrl-CS" dirty="0" smtClean="0"/>
              <a:t>. </a:t>
            </a:r>
          </a:p>
          <a:p>
            <a:r>
              <a:rPr lang="sr-Cyrl-CS" i="1" dirty="0" smtClean="0"/>
              <a:t> Сажето препричавање</a:t>
            </a:r>
            <a:r>
              <a:rPr lang="sr-Cyrl-CS" dirty="0" smtClean="0"/>
              <a:t>. </a:t>
            </a:r>
          </a:p>
          <a:p>
            <a:r>
              <a:rPr lang="sr-Cyrl-CS" i="1" dirty="0" smtClean="0"/>
              <a:t> Препричавање помоћу одговора на питање</a:t>
            </a:r>
            <a:r>
              <a:rPr lang="sr-Cyrl-CS" dirty="0" smtClean="0"/>
              <a:t>. </a:t>
            </a:r>
          </a:p>
          <a:p>
            <a:r>
              <a:rPr lang="sr-Cyrl-CS" i="1" dirty="0" smtClean="0"/>
              <a:t>Информативно препричавање</a:t>
            </a:r>
            <a:r>
              <a:rPr lang="sr-Cyrl-CS" dirty="0" smtClean="0"/>
              <a:t>. </a:t>
            </a:r>
          </a:p>
          <a:p>
            <a:r>
              <a:rPr lang="sr-Cyrl-CS" i="1" dirty="0" smtClean="0"/>
              <a:t>Препричавање с променом граматичког лица</a:t>
            </a:r>
            <a:r>
              <a:rPr lang="sr-Cyrl-CS" dirty="0" smtClean="0"/>
              <a:t>. 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9922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/>
              <a:t>Облици говорне комуникације са децом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i="1" dirty="0" smtClean="0"/>
              <a:t> </a:t>
            </a:r>
            <a:r>
              <a:rPr lang="sr-Cyrl-CS" i="1" dirty="0"/>
              <a:t>Препричавање с променом становишта</a:t>
            </a:r>
            <a:r>
              <a:rPr lang="sr-Cyrl-CS" dirty="0"/>
              <a:t>. </a:t>
            </a:r>
            <a:endParaRPr lang="sr-Cyrl-CS" dirty="0" smtClean="0"/>
          </a:p>
          <a:p>
            <a:r>
              <a:rPr lang="sr-Cyrl-CS" i="1" dirty="0" smtClean="0"/>
              <a:t>Препричавање </a:t>
            </a:r>
            <a:r>
              <a:rPr lang="sr-Cyrl-CS" i="1" dirty="0"/>
              <a:t>са изменом завршетка </a:t>
            </a:r>
            <a:r>
              <a:rPr lang="sr-Cyrl-CS" i="1" dirty="0" smtClean="0"/>
              <a:t>садржаја.</a:t>
            </a:r>
          </a:p>
          <a:p>
            <a:r>
              <a:rPr lang="sr-Cyrl-CS" i="1" dirty="0" smtClean="0"/>
              <a:t>Препричавање </a:t>
            </a:r>
            <a:r>
              <a:rPr lang="sr-Cyrl-CS" i="1" dirty="0"/>
              <a:t>садржаја у целини</a:t>
            </a:r>
            <a:r>
              <a:rPr lang="sr-Cyrl-CS" dirty="0"/>
              <a:t>. </a:t>
            </a:r>
            <a:endParaRPr lang="sr-Cyrl-CS" dirty="0" smtClean="0"/>
          </a:p>
          <a:p>
            <a:r>
              <a:rPr lang="sr-Cyrl-CS" i="1" dirty="0" smtClean="0"/>
              <a:t>Препричавање </a:t>
            </a:r>
            <a:r>
              <a:rPr lang="sr-Cyrl-CS" i="1" dirty="0"/>
              <a:t>садржаја по деловима</a:t>
            </a:r>
            <a:r>
              <a:rPr lang="sr-Cyrl-CS" dirty="0"/>
              <a:t>. </a:t>
            </a:r>
            <a:endParaRPr lang="sr-Cyrl-CS" dirty="0" smtClean="0"/>
          </a:p>
          <a:p>
            <a:r>
              <a:rPr lang="sr-Cyrl-CS" i="1" dirty="0" smtClean="0"/>
              <a:t> </a:t>
            </a:r>
            <a:r>
              <a:rPr lang="sr-Cyrl-CS" i="1" dirty="0"/>
              <a:t>Флексибилно препричавање</a:t>
            </a:r>
            <a:r>
              <a:rPr lang="sr-Cyrl-CS" dirty="0"/>
              <a:t>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109403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b="1" dirty="0" smtClean="0"/>
              <a:t>Облици говорне комуникације са децом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CS" b="1" i="1" dirty="0"/>
              <a:t>Описивање (дескрипција)</a:t>
            </a:r>
            <a:r>
              <a:rPr lang="sr-Cyrl-CS" dirty="0"/>
              <a:t> једна од врста језичког изражавања у коме се представља неко биће, предмет или појава. </a:t>
            </a:r>
            <a:endParaRPr lang="sr-Cyrl-CS" dirty="0" smtClean="0"/>
          </a:p>
          <a:p>
            <a:pPr marL="0" indent="0">
              <a:buNone/>
            </a:pPr>
            <a:r>
              <a:rPr lang="sr-Cyrl-CS" dirty="0" smtClean="0"/>
              <a:t>С </a:t>
            </a:r>
            <a:r>
              <a:rPr lang="sr-Cyrl-CS" dirty="0"/>
              <a:t>обзиром на то да  деца немају довољно развијено посматрачко искуство, неопходан је систематски рад на изграђивању </a:t>
            </a:r>
            <a:r>
              <a:rPr lang="sr-Cyrl-CS" dirty="0" smtClean="0"/>
              <a:t>овог облика говорне комуникације. </a:t>
            </a:r>
          </a:p>
          <a:p>
            <a:pPr marL="0" indent="0">
              <a:buNone/>
            </a:pPr>
            <a:r>
              <a:rPr lang="sr-Cyrl-CS" dirty="0"/>
              <a:t>Предмет описивања може бити веома разнолик: могу се описивати пејзажи, предмети, бића, портрети, разни призори, осећања итд. Најчешће се прво наводи општи утисак, а затим се наводе сликовито одабране појединости. </a:t>
            </a:r>
            <a:endParaRPr lang="sr-Latn-RS" dirty="0"/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05187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739</Words>
  <Application>Microsoft Office PowerPoint</Application>
  <PresentationFormat>Widescreen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Облици говорне комуникације са децом</vt:lpstr>
      <vt:lpstr>Облици говорне комуникације са децом</vt:lpstr>
      <vt:lpstr>Облици говорне комуникације са децом</vt:lpstr>
      <vt:lpstr>Облици говорне комуникације са децом</vt:lpstr>
      <vt:lpstr>Облици говорне комуникације са децом</vt:lpstr>
      <vt:lpstr>Облици говорне комуникације са децом</vt:lpstr>
      <vt:lpstr>Облици говорне комуникације са децом</vt:lpstr>
      <vt:lpstr>Облици говорне комуникације са децом</vt:lpstr>
      <vt:lpstr>Облици говорне комуникације са децом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Облици говорне комуникације са децом</dc:title>
  <dc:creator>Mirjana</dc:creator>
  <cp:lastModifiedBy>Mirjana</cp:lastModifiedBy>
  <cp:revision>17</cp:revision>
  <dcterms:created xsi:type="dcterms:W3CDTF">2019-02-13T12:45:10Z</dcterms:created>
  <dcterms:modified xsi:type="dcterms:W3CDTF">2019-02-13T13:15:06Z</dcterms:modified>
</cp:coreProperties>
</file>